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ink/ink1.xml" ContentType="application/inkml+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312" r:id="rId2"/>
    <p:sldId id="257" r:id="rId3"/>
    <p:sldId id="278" r:id="rId4"/>
    <p:sldId id="277" r:id="rId5"/>
    <p:sldId id="279" r:id="rId6"/>
    <p:sldId id="311" r:id="rId7"/>
    <p:sldId id="259" r:id="rId8"/>
    <p:sldId id="270" r:id="rId9"/>
    <p:sldId id="276" r:id="rId10"/>
    <p:sldId id="294" r:id="rId11"/>
    <p:sldId id="262" r:id="rId12"/>
    <p:sldId id="296" r:id="rId13"/>
    <p:sldId id="295" r:id="rId14"/>
    <p:sldId id="292" r:id="rId15"/>
    <p:sldId id="272" r:id="rId16"/>
    <p:sldId id="263" r:id="rId17"/>
    <p:sldId id="302" r:id="rId18"/>
    <p:sldId id="287" r:id="rId19"/>
    <p:sldId id="264" r:id="rId20"/>
    <p:sldId id="282" r:id="rId21"/>
    <p:sldId id="284" r:id="rId22"/>
    <p:sldId id="304" r:id="rId23"/>
    <p:sldId id="305" r:id="rId24"/>
    <p:sldId id="306" r:id="rId25"/>
    <p:sldId id="313" r:id="rId26"/>
    <p:sldId id="289" r:id="rId27"/>
    <p:sldId id="288" r:id="rId28"/>
    <p:sldId id="281" r:id="rId29"/>
    <p:sldId id="286" r:id="rId30"/>
    <p:sldId id="280" r:id="rId31"/>
    <p:sldId id="298" r:id="rId32"/>
    <p:sldId id="303" r:id="rId33"/>
    <p:sldId id="300" r:id="rId34"/>
    <p:sldId id="301" r:id="rId35"/>
    <p:sldId id="290" r:id="rId36"/>
    <p:sldId id="291" r:id="rId37"/>
    <p:sldId id="307" r:id="rId38"/>
    <p:sldId id="308" r:id="rId39"/>
    <p:sldId id="267" r:id="rId40"/>
    <p:sldId id="269" r:id="rId41"/>
    <p:sldId id="30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4660"/>
  </p:normalViewPr>
  <p:slideViewPr>
    <p:cSldViewPr>
      <p:cViewPr varScale="1">
        <p:scale>
          <a:sx n="82" d="100"/>
          <a:sy n="82" d="100"/>
        </p:scale>
        <p:origin x="-874" y="-91"/>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7T06:51:15.419"/>
    </inkml:context>
    <inkml:brush xml:id="br0">
      <inkml:brushProperty name="width" value="0.025" units="cm"/>
      <inkml:brushProperty name="height" value="0.025" units="cm"/>
      <inkml:brushProperty name="color" value="#333333"/>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7T06:51:15.419"/>
    </inkml:context>
    <inkml:brush xml:id="br0">
      <inkml:brushProperty name="width" value="0.025" units="cm"/>
      <inkml:brushProperty name="height" value="0.025" units="cm"/>
      <inkml:brushProperty name="color" value="#333333"/>
      <inkml:brushProperty name="ignorePressure" value="1"/>
    </inkml:brush>
  </inkml:definitions>
  <inkml:trace contextRef="#ctx0" brushRef="#br0">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D7A233-6E51-4D83-90C2-86B9F29CD1C7}" type="datetimeFigureOut">
              <a:rPr lang="en-IN" smtClean="0"/>
              <a:pPr/>
              <a:t>27-05-2024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4B77C1-C57E-491C-BA61-E852BD87BC80}" type="slidenum">
              <a:rPr lang="en-IN" smtClean="0"/>
              <a:pPr/>
              <a:t>‹#›</a:t>
            </a:fld>
            <a:endParaRPr lang="en-IN"/>
          </a:p>
        </p:txBody>
      </p:sp>
    </p:spTree>
    <p:extLst>
      <p:ext uri="{BB962C8B-B14F-4D97-AF65-F5344CB8AC3E}">
        <p14:creationId xmlns:p14="http://schemas.microsoft.com/office/powerpoint/2010/main" xmlns="" val="3070975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24B77C1-C57E-491C-BA61-E852BD87BC80}" type="slidenum">
              <a:rPr lang="en-IN" smtClean="0"/>
              <a:pPr/>
              <a:t>7</a:t>
            </a:fld>
            <a:endParaRPr lang="en-IN"/>
          </a:p>
        </p:txBody>
      </p:sp>
    </p:spTree>
    <p:extLst>
      <p:ext uri="{BB962C8B-B14F-4D97-AF65-F5344CB8AC3E}">
        <p14:creationId xmlns:p14="http://schemas.microsoft.com/office/powerpoint/2010/main" xmlns="" val="1175827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24B77C1-C57E-491C-BA61-E852BD87BC80}" type="slidenum">
              <a:rPr lang="en-IN" smtClean="0"/>
              <a:pPr/>
              <a:t>28</a:t>
            </a:fld>
            <a:endParaRPr lang="en-IN"/>
          </a:p>
        </p:txBody>
      </p:sp>
    </p:spTree>
    <p:extLst>
      <p:ext uri="{BB962C8B-B14F-4D97-AF65-F5344CB8AC3E}">
        <p14:creationId xmlns:p14="http://schemas.microsoft.com/office/powerpoint/2010/main" xmlns="" val="1760220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24B77C1-C57E-491C-BA61-E852BD87BC80}" type="slidenum">
              <a:rPr lang="en-IN" smtClean="0"/>
              <a:pPr/>
              <a:t>29</a:t>
            </a:fld>
            <a:endParaRPr lang="en-IN"/>
          </a:p>
        </p:txBody>
      </p:sp>
    </p:spTree>
    <p:extLst>
      <p:ext uri="{BB962C8B-B14F-4D97-AF65-F5344CB8AC3E}">
        <p14:creationId xmlns:p14="http://schemas.microsoft.com/office/powerpoint/2010/main" xmlns="" val="3066457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24B77C1-C57E-491C-BA61-E852BD87BC80}" type="slidenum">
              <a:rPr lang="en-IN" smtClean="0"/>
              <a:pPr/>
              <a:t>30</a:t>
            </a:fld>
            <a:endParaRPr lang="en-IN"/>
          </a:p>
        </p:txBody>
      </p:sp>
    </p:spTree>
    <p:extLst>
      <p:ext uri="{BB962C8B-B14F-4D97-AF65-F5344CB8AC3E}">
        <p14:creationId xmlns:p14="http://schemas.microsoft.com/office/powerpoint/2010/main" xmlns="" val="3338200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24B77C1-C57E-491C-BA61-E852BD87BC80}" type="slidenum">
              <a:rPr lang="en-IN" smtClean="0"/>
              <a:pPr/>
              <a:t>31</a:t>
            </a:fld>
            <a:endParaRPr lang="en-IN"/>
          </a:p>
        </p:txBody>
      </p:sp>
    </p:spTree>
    <p:extLst>
      <p:ext uri="{BB962C8B-B14F-4D97-AF65-F5344CB8AC3E}">
        <p14:creationId xmlns:p14="http://schemas.microsoft.com/office/powerpoint/2010/main" xmlns="" val="1454669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24B77C1-C57E-491C-BA61-E852BD87BC80}" type="slidenum">
              <a:rPr lang="en-IN" smtClean="0"/>
              <a:pPr/>
              <a:t>32</a:t>
            </a:fld>
            <a:endParaRPr lang="en-IN"/>
          </a:p>
        </p:txBody>
      </p:sp>
    </p:spTree>
    <p:extLst>
      <p:ext uri="{BB962C8B-B14F-4D97-AF65-F5344CB8AC3E}">
        <p14:creationId xmlns:p14="http://schemas.microsoft.com/office/powerpoint/2010/main" xmlns="" val="224604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24B77C1-C57E-491C-BA61-E852BD87BC80}" type="slidenum">
              <a:rPr lang="en-IN" smtClean="0"/>
              <a:pPr/>
              <a:t>33</a:t>
            </a:fld>
            <a:endParaRPr lang="en-IN"/>
          </a:p>
        </p:txBody>
      </p:sp>
    </p:spTree>
    <p:extLst>
      <p:ext uri="{BB962C8B-B14F-4D97-AF65-F5344CB8AC3E}">
        <p14:creationId xmlns:p14="http://schemas.microsoft.com/office/powerpoint/2010/main" xmlns="" val="1159376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24B77C1-C57E-491C-BA61-E852BD87BC80}" type="slidenum">
              <a:rPr lang="en-IN" smtClean="0"/>
              <a:pPr/>
              <a:t>34</a:t>
            </a:fld>
            <a:endParaRPr lang="en-IN"/>
          </a:p>
        </p:txBody>
      </p:sp>
    </p:spTree>
    <p:extLst>
      <p:ext uri="{BB962C8B-B14F-4D97-AF65-F5344CB8AC3E}">
        <p14:creationId xmlns:p14="http://schemas.microsoft.com/office/powerpoint/2010/main" xmlns="" val="287061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24B77C1-C57E-491C-BA61-E852BD87BC80}" type="slidenum">
              <a:rPr lang="en-IN" smtClean="0"/>
              <a:pPr/>
              <a:t>15</a:t>
            </a:fld>
            <a:endParaRPr lang="en-IN"/>
          </a:p>
        </p:txBody>
      </p:sp>
    </p:spTree>
    <p:extLst>
      <p:ext uri="{BB962C8B-B14F-4D97-AF65-F5344CB8AC3E}">
        <p14:creationId xmlns:p14="http://schemas.microsoft.com/office/powerpoint/2010/main" xmlns="" val="991636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24B77C1-C57E-491C-BA61-E852BD87BC80}" type="slidenum">
              <a:rPr lang="en-IN" smtClean="0"/>
              <a:pPr/>
              <a:t>18</a:t>
            </a:fld>
            <a:endParaRPr lang="en-IN"/>
          </a:p>
        </p:txBody>
      </p:sp>
    </p:spTree>
    <p:extLst>
      <p:ext uri="{BB962C8B-B14F-4D97-AF65-F5344CB8AC3E}">
        <p14:creationId xmlns:p14="http://schemas.microsoft.com/office/powerpoint/2010/main" xmlns="" val="2479198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24B77C1-C57E-491C-BA61-E852BD87BC80}" type="slidenum">
              <a:rPr lang="en-IN" smtClean="0"/>
              <a:pPr/>
              <a:t>20</a:t>
            </a:fld>
            <a:endParaRPr lang="en-IN"/>
          </a:p>
        </p:txBody>
      </p:sp>
    </p:spTree>
    <p:extLst>
      <p:ext uri="{BB962C8B-B14F-4D97-AF65-F5344CB8AC3E}">
        <p14:creationId xmlns:p14="http://schemas.microsoft.com/office/powerpoint/2010/main" xmlns="" val="2238785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24B77C1-C57E-491C-BA61-E852BD87BC80}" type="slidenum">
              <a:rPr lang="en-IN" smtClean="0"/>
              <a:pPr/>
              <a:t>21</a:t>
            </a:fld>
            <a:endParaRPr lang="en-IN"/>
          </a:p>
        </p:txBody>
      </p:sp>
    </p:spTree>
    <p:extLst>
      <p:ext uri="{BB962C8B-B14F-4D97-AF65-F5344CB8AC3E}">
        <p14:creationId xmlns:p14="http://schemas.microsoft.com/office/powerpoint/2010/main" xmlns="" val="2851643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24B77C1-C57E-491C-BA61-E852BD87BC80}" type="slidenum">
              <a:rPr lang="en-IN" smtClean="0"/>
              <a:pPr/>
              <a:t>22</a:t>
            </a:fld>
            <a:endParaRPr lang="en-IN"/>
          </a:p>
        </p:txBody>
      </p:sp>
    </p:spTree>
    <p:extLst>
      <p:ext uri="{BB962C8B-B14F-4D97-AF65-F5344CB8AC3E}">
        <p14:creationId xmlns:p14="http://schemas.microsoft.com/office/powerpoint/2010/main" xmlns="" val="2121528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24B77C1-C57E-491C-BA61-E852BD87BC80}" type="slidenum">
              <a:rPr lang="en-IN" smtClean="0"/>
              <a:pPr/>
              <a:t>24</a:t>
            </a:fld>
            <a:endParaRPr lang="en-IN"/>
          </a:p>
        </p:txBody>
      </p:sp>
    </p:spTree>
    <p:extLst>
      <p:ext uri="{BB962C8B-B14F-4D97-AF65-F5344CB8AC3E}">
        <p14:creationId xmlns:p14="http://schemas.microsoft.com/office/powerpoint/2010/main" xmlns="" val="715982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24B77C1-C57E-491C-BA61-E852BD87BC80}" type="slidenum">
              <a:rPr lang="en-IN" smtClean="0"/>
              <a:pPr/>
              <a:t>25</a:t>
            </a:fld>
            <a:endParaRPr lang="en-IN"/>
          </a:p>
        </p:txBody>
      </p:sp>
    </p:spTree>
    <p:extLst>
      <p:ext uri="{BB962C8B-B14F-4D97-AF65-F5344CB8AC3E}">
        <p14:creationId xmlns:p14="http://schemas.microsoft.com/office/powerpoint/2010/main" xmlns="" val="715982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24B77C1-C57E-491C-BA61-E852BD87BC80}" type="slidenum">
              <a:rPr lang="en-IN" smtClean="0"/>
              <a:pPr/>
              <a:t>26</a:t>
            </a:fld>
            <a:endParaRPr lang="en-IN"/>
          </a:p>
        </p:txBody>
      </p:sp>
    </p:spTree>
    <p:extLst>
      <p:ext uri="{BB962C8B-B14F-4D97-AF65-F5344CB8AC3E}">
        <p14:creationId xmlns:p14="http://schemas.microsoft.com/office/powerpoint/2010/main" xmlns="" val="224604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30000"/>
            <a:lum/>
          </a:blip>
          <a:srcRect/>
          <a:stretch>
            <a:fillRect l="-15000" r="-15000"/>
          </a:stretch>
        </a:blipFill>
        <a:effectLst/>
      </p:bgPr>
    </p:bg>
    <p:spTree>
      <p:nvGrpSpPr>
        <p:cNvPr id="1" name=""/>
        <p:cNvGrpSpPr/>
        <p:nvPr/>
      </p:nvGrpSpPr>
      <p:grpSpPr>
        <a:xfrm>
          <a:off x="0" y="0"/>
          <a:ext cx="0" cy="0"/>
          <a:chOff x="0" y="0"/>
          <a:chExt cx="0" cy="0"/>
        </a:xfrm>
      </p:grpSpPr>
      <p:pic>
        <p:nvPicPr>
          <p:cNvPr id="4" name="object 4"/>
          <p:cNvPicPr/>
          <p:nvPr/>
        </p:nvPicPr>
        <p:blipFill>
          <a:blip r:embed="rId3" cstate="print"/>
          <a:stretch>
            <a:fillRect/>
          </a:stretch>
        </p:blipFill>
        <p:spPr>
          <a:xfrm>
            <a:off x="10591800" y="381000"/>
            <a:ext cx="1294241" cy="1204344"/>
          </a:xfrm>
          <a:prstGeom prst="rect">
            <a:avLst/>
          </a:prstGeom>
        </p:spPr>
      </p:pic>
      <p:sp>
        <p:nvSpPr>
          <p:cNvPr id="5" name="object 5"/>
          <p:cNvSpPr txBox="1"/>
          <p:nvPr/>
        </p:nvSpPr>
        <p:spPr>
          <a:xfrm>
            <a:off x="1066800" y="2667000"/>
            <a:ext cx="10058400" cy="402674"/>
          </a:xfrm>
          <a:prstGeom prst="rect">
            <a:avLst/>
          </a:prstGeom>
          <a:solidFill>
            <a:srgbClr val="E8F6CD">
              <a:alpha val="0"/>
            </a:srgbClr>
          </a:solidFill>
        </p:spPr>
        <p:txBody>
          <a:bodyPr vert="horz" wrap="square" lIns="0" tIns="33020" rIns="0" bIns="0" rtlCol="0">
            <a:spAutoFit/>
          </a:bodyPr>
          <a:lstStyle/>
          <a:p>
            <a:pPr marL="370205">
              <a:spcBef>
                <a:spcPts val="260"/>
              </a:spcBef>
            </a:pPr>
            <a:r>
              <a:rPr lang="en-US" sz="2400" b="1" dirty="0" smtClean="0">
                <a:latin typeface="Times New Roman" panose="02020603050405020304" pitchFamily="18" charset="0"/>
                <a:cs typeface="Times New Roman" panose="02020603050405020304" pitchFamily="18" charset="0"/>
              </a:rPr>
              <a:t>“DESIGN AND IMPLEMENTATION OF HIGH SPEED SRAM CELL” </a:t>
            </a:r>
          </a:p>
        </p:txBody>
      </p:sp>
      <p:sp>
        <p:nvSpPr>
          <p:cNvPr id="7" name="object 7"/>
          <p:cNvSpPr txBox="1"/>
          <p:nvPr/>
        </p:nvSpPr>
        <p:spPr>
          <a:xfrm>
            <a:off x="8382000" y="3962400"/>
            <a:ext cx="3296912" cy="2648161"/>
          </a:xfrm>
          <a:prstGeom prst="rect">
            <a:avLst/>
          </a:prstGeom>
        </p:spPr>
        <p:txBody>
          <a:bodyPr vert="horz" wrap="square" lIns="0" tIns="16510" rIns="0" bIns="0" rtlCol="0">
            <a:spAutoFit/>
          </a:bodyPr>
          <a:lstStyle/>
          <a:p>
            <a:pPr algn="ctr"/>
            <a:r>
              <a:rPr lang="en-US" b="1" dirty="0" smtClean="0">
                <a:latin typeface="Times New Roman" panose="02020603050405020304" pitchFamily="18" charset="0"/>
                <a:cs typeface="Times New Roman" panose="02020603050405020304" pitchFamily="18" charset="0"/>
              </a:rPr>
              <a:t>Pavan Kumar S</a:t>
            </a:r>
          </a:p>
          <a:p>
            <a:pPr algn="ctr"/>
            <a:r>
              <a:rPr lang="en-US" b="1" dirty="0" smtClean="0">
                <a:latin typeface="Times New Roman" panose="02020603050405020304" pitchFamily="18" charset="0"/>
                <a:cs typeface="Times New Roman" panose="02020603050405020304" pitchFamily="18" charset="0"/>
              </a:rPr>
              <a:t>1BI20EC088</a:t>
            </a:r>
          </a:p>
          <a:p>
            <a:pPr algn="ctr">
              <a:lnSpc>
                <a:spcPct val="150000"/>
              </a:lnSpc>
            </a:pPr>
            <a:r>
              <a:rPr lang="en-US" b="1" dirty="0" err="1" smtClean="0">
                <a:latin typeface="Times New Roman" panose="02020603050405020304" pitchFamily="18" charset="0"/>
                <a:cs typeface="Times New Roman" panose="02020603050405020304" pitchFamily="18" charset="0"/>
              </a:rPr>
              <a:t>Sandesh</a:t>
            </a:r>
            <a:r>
              <a:rPr lang="en-US" b="1" dirty="0" smtClean="0">
                <a:latin typeface="Times New Roman" panose="02020603050405020304" pitchFamily="18" charset="0"/>
                <a:cs typeface="Times New Roman" panose="02020603050405020304" pitchFamily="18" charset="0"/>
              </a:rPr>
              <a:t> G </a:t>
            </a:r>
            <a:r>
              <a:rPr lang="en-US" b="1" dirty="0" err="1" smtClean="0">
                <a:latin typeface="Times New Roman" panose="02020603050405020304" pitchFamily="18" charset="0"/>
                <a:cs typeface="Times New Roman" panose="02020603050405020304" pitchFamily="18" charset="0"/>
              </a:rPr>
              <a:t>Naik</a:t>
            </a:r>
            <a:endParaRPr lang="en-US" b="1" dirty="0" smtClean="0">
              <a:latin typeface="Times New Roman" panose="02020603050405020304" pitchFamily="18" charset="0"/>
              <a:cs typeface="Times New Roman" panose="02020603050405020304" pitchFamily="18" charset="0"/>
            </a:endParaRPr>
          </a:p>
          <a:p>
            <a:pPr algn="ctr"/>
            <a:r>
              <a:rPr lang="en-US" b="1" dirty="0" smtClean="0">
                <a:latin typeface="Times New Roman" panose="02020603050405020304" pitchFamily="18" charset="0"/>
                <a:cs typeface="Times New Roman" panose="02020603050405020304" pitchFamily="18" charset="0"/>
              </a:rPr>
              <a:t>1BI20EC127</a:t>
            </a:r>
          </a:p>
          <a:p>
            <a:pPr algn="ctr">
              <a:lnSpc>
                <a:spcPct val="150000"/>
              </a:lnSpc>
            </a:pPr>
            <a:r>
              <a:rPr lang="en-US" b="1" dirty="0" err="1" smtClean="0">
                <a:latin typeface="Times New Roman" panose="02020603050405020304" pitchFamily="18" charset="0"/>
                <a:cs typeface="Times New Roman" panose="02020603050405020304" pitchFamily="18" charset="0"/>
              </a:rPr>
              <a:t>Spandana</a:t>
            </a:r>
            <a:r>
              <a:rPr lang="en-US" b="1" dirty="0" smtClean="0">
                <a:latin typeface="Times New Roman" panose="02020603050405020304" pitchFamily="18" charset="0"/>
                <a:cs typeface="Times New Roman" panose="02020603050405020304" pitchFamily="18" charset="0"/>
              </a:rPr>
              <a:t> N D</a:t>
            </a:r>
          </a:p>
          <a:p>
            <a:pPr algn="ctr"/>
            <a:r>
              <a:rPr lang="en-US" b="1" dirty="0" smtClean="0">
                <a:latin typeface="Times New Roman" panose="02020603050405020304" pitchFamily="18" charset="0"/>
                <a:cs typeface="Times New Roman" panose="02020603050405020304" pitchFamily="18" charset="0"/>
              </a:rPr>
              <a:t>1BI20EC148</a:t>
            </a:r>
          </a:p>
          <a:p>
            <a:pPr algn="ctr">
              <a:lnSpc>
                <a:spcPct val="150000"/>
              </a:lnSpc>
            </a:pPr>
            <a:r>
              <a:rPr lang="en-US" b="1" dirty="0" smtClean="0">
                <a:latin typeface="Times New Roman" panose="02020603050405020304" pitchFamily="18" charset="0"/>
                <a:cs typeface="Times New Roman" panose="02020603050405020304" pitchFamily="18" charset="0"/>
              </a:rPr>
              <a:t>Yamuna A R</a:t>
            </a:r>
          </a:p>
          <a:p>
            <a:pPr algn="ctr"/>
            <a:r>
              <a:rPr lang="en-US" b="1" dirty="0" smtClean="0">
                <a:latin typeface="Times New Roman" panose="02020603050405020304" pitchFamily="18" charset="0"/>
                <a:cs typeface="Times New Roman" panose="02020603050405020304" pitchFamily="18" charset="0"/>
              </a:rPr>
              <a:t>1BI20EC176</a:t>
            </a:r>
            <a:endParaRPr lang="en-US" b="1" dirty="0">
              <a:latin typeface="Times New Roman" panose="02020603050405020304" pitchFamily="18" charset="0"/>
              <a:cs typeface="Times New Roman" panose="02020603050405020304" pitchFamily="18" charset="0"/>
            </a:endParaRPr>
          </a:p>
        </p:txBody>
      </p:sp>
      <p:sp>
        <p:nvSpPr>
          <p:cNvPr id="9" name="object 9"/>
          <p:cNvSpPr txBox="1"/>
          <p:nvPr/>
        </p:nvSpPr>
        <p:spPr>
          <a:xfrm>
            <a:off x="533400" y="3962400"/>
            <a:ext cx="3385941" cy="1089401"/>
          </a:xfrm>
          <a:prstGeom prst="rect">
            <a:avLst/>
          </a:prstGeom>
        </p:spPr>
        <p:txBody>
          <a:bodyPr vert="horz" wrap="square" lIns="0" tIns="12065" rIns="0" bIns="0" rtlCol="0">
            <a:spAutoFit/>
          </a:bodyPr>
          <a:lstStyle/>
          <a:p>
            <a:pPr algn="ctr"/>
            <a:endParaRPr lang="en-US" sz="1600" dirty="0" smtClean="0">
              <a:latin typeface="Times New Roman" panose="02020603050405020304" pitchFamily="18" charset="0"/>
              <a:cs typeface="Times New Roman" panose="02020603050405020304" pitchFamily="18" charset="0"/>
            </a:endParaRPr>
          </a:p>
          <a:p>
            <a:pPr algn="ctr"/>
            <a:r>
              <a:rPr lang="en-US" b="1" dirty="0" smtClean="0">
                <a:latin typeface="Times New Roman" panose="02020603050405020304" pitchFamily="18" charset="0"/>
                <a:cs typeface="Times New Roman" panose="02020603050405020304" pitchFamily="18" charset="0"/>
              </a:rPr>
              <a:t>Dr. Vijayaprakash A M</a:t>
            </a:r>
          </a:p>
          <a:p>
            <a:pPr algn="ctr"/>
            <a:r>
              <a:rPr lang="en-US" b="1" dirty="0" smtClean="0">
                <a:latin typeface="Times New Roman" panose="02020603050405020304" pitchFamily="18" charset="0"/>
                <a:cs typeface="Times New Roman" panose="02020603050405020304" pitchFamily="18" charset="0"/>
              </a:rPr>
              <a:t> </a:t>
            </a:r>
            <a:r>
              <a:rPr lang="en-IN" b="1" dirty="0" smtClean="0">
                <a:latin typeface="Times New Roman" panose="02020603050405020304" pitchFamily="18" charset="0"/>
                <a:cs typeface="Times New Roman" panose="02020603050405020304" pitchFamily="18" charset="0"/>
              </a:rPr>
              <a:t>PROFESSOR </a:t>
            </a:r>
            <a:endParaRPr lang="en-US" b="1" dirty="0" smtClean="0">
              <a:latin typeface="Times New Roman" panose="02020603050405020304" pitchFamily="18" charset="0"/>
              <a:cs typeface="Times New Roman" panose="02020603050405020304" pitchFamily="18" charset="0"/>
            </a:endParaRPr>
          </a:p>
          <a:p>
            <a:pPr algn="ctr"/>
            <a:r>
              <a:rPr lang="en-US" b="1" dirty="0" smtClean="0">
                <a:latin typeface="Times New Roman" panose="02020603050405020304" pitchFamily="18" charset="0"/>
                <a:cs typeface="Times New Roman" panose="02020603050405020304" pitchFamily="18" charset="0"/>
              </a:rPr>
              <a:t>ECE</a:t>
            </a:r>
            <a:endParaRPr lang="en-US" b="1" dirty="0">
              <a:latin typeface="Times New Roman" panose="02020603050405020304" pitchFamily="18" charset="0"/>
              <a:cs typeface="Times New Roman" panose="02020603050405020304" pitchFamily="18" charset="0"/>
            </a:endParaRPr>
          </a:p>
        </p:txBody>
      </p:sp>
      <p:sp>
        <p:nvSpPr>
          <p:cNvPr id="10" name="object 10"/>
          <p:cNvSpPr txBox="1"/>
          <p:nvPr/>
        </p:nvSpPr>
        <p:spPr>
          <a:xfrm>
            <a:off x="457200" y="3505200"/>
            <a:ext cx="3581400" cy="344325"/>
          </a:xfrm>
          <a:prstGeom prst="rect">
            <a:avLst/>
          </a:prstGeom>
          <a:solidFill>
            <a:srgbClr val="FFBF00">
              <a:alpha val="0"/>
            </a:srgbClr>
          </a:solidFill>
        </p:spPr>
        <p:txBody>
          <a:bodyPr vert="horz" wrap="square" lIns="0" tIns="36195" rIns="0" bIns="0" rtlCol="0">
            <a:spAutoFit/>
          </a:bodyPr>
          <a:lstStyle/>
          <a:p>
            <a:pPr marL="80645">
              <a:lnSpc>
                <a:spcPct val="100000"/>
              </a:lnSpc>
              <a:spcBef>
                <a:spcPts val="285"/>
              </a:spcBef>
            </a:pPr>
            <a:r>
              <a:rPr sz="2000" b="1" spc="10" dirty="0">
                <a:latin typeface="Times New Roman"/>
                <a:cs typeface="Times New Roman"/>
              </a:rPr>
              <a:t>Under</a:t>
            </a:r>
            <a:r>
              <a:rPr sz="2000" b="1" spc="335" dirty="0">
                <a:latin typeface="Times New Roman"/>
                <a:cs typeface="Times New Roman"/>
              </a:rPr>
              <a:t> </a:t>
            </a:r>
            <a:r>
              <a:rPr sz="2000" b="1" spc="15" dirty="0">
                <a:latin typeface="Times New Roman"/>
                <a:cs typeface="Times New Roman"/>
              </a:rPr>
              <a:t>the</a:t>
            </a:r>
            <a:r>
              <a:rPr sz="2000" b="1" spc="-15" dirty="0">
                <a:latin typeface="Times New Roman"/>
                <a:cs typeface="Times New Roman"/>
              </a:rPr>
              <a:t> </a:t>
            </a:r>
            <a:r>
              <a:rPr sz="2000" b="1" spc="15" dirty="0">
                <a:latin typeface="Times New Roman"/>
                <a:cs typeface="Times New Roman"/>
              </a:rPr>
              <a:t>guidance</a:t>
            </a:r>
            <a:r>
              <a:rPr sz="2000" b="1" spc="-30" dirty="0">
                <a:latin typeface="Times New Roman"/>
                <a:cs typeface="Times New Roman"/>
              </a:rPr>
              <a:t> </a:t>
            </a:r>
            <a:r>
              <a:rPr sz="2000" b="1" spc="10" dirty="0">
                <a:latin typeface="Times New Roman"/>
                <a:cs typeface="Times New Roman"/>
              </a:rPr>
              <a:t>of:</a:t>
            </a:r>
            <a:endParaRPr sz="2000" dirty="0">
              <a:latin typeface="Times New Roman"/>
              <a:cs typeface="Times New Roman"/>
            </a:endParaRPr>
          </a:p>
        </p:txBody>
      </p:sp>
      <p:sp>
        <p:nvSpPr>
          <p:cNvPr id="11" name="object 11"/>
          <p:cNvSpPr txBox="1"/>
          <p:nvPr/>
        </p:nvSpPr>
        <p:spPr>
          <a:xfrm>
            <a:off x="7696200" y="3581400"/>
            <a:ext cx="3713347" cy="344325"/>
          </a:xfrm>
          <a:prstGeom prst="rect">
            <a:avLst/>
          </a:prstGeom>
          <a:solidFill>
            <a:srgbClr val="FFBF00">
              <a:alpha val="0"/>
            </a:srgbClr>
          </a:solidFill>
        </p:spPr>
        <p:txBody>
          <a:bodyPr vert="horz" wrap="square" lIns="0" tIns="36195" rIns="0" bIns="0" rtlCol="0">
            <a:spAutoFit/>
          </a:bodyPr>
          <a:lstStyle/>
          <a:p>
            <a:pPr marL="81915">
              <a:lnSpc>
                <a:spcPct val="100000"/>
              </a:lnSpc>
              <a:spcBef>
                <a:spcPts val="285"/>
              </a:spcBef>
            </a:pPr>
            <a:r>
              <a:rPr sz="2000" b="1" spc="10" dirty="0">
                <a:latin typeface="Times New Roman"/>
                <a:cs typeface="Times New Roman"/>
              </a:rPr>
              <a:t>Presented</a:t>
            </a:r>
            <a:r>
              <a:rPr sz="2000" b="1" spc="-65" dirty="0">
                <a:latin typeface="Times New Roman"/>
                <a:cs typeface="Times New Roman"/>
              </a:rPr>
              <a:t> </a:t>
            </a:r>
            <a:r>
              <a:rPr sz="2000" b="1" spc="15" dirty="0">
                <a:latin typeface="Times New Roman"/>
                <a:cs typeface="Times New Roman"/>
              </a:rPr>
              <a:t>by:</a:t>
            </a:r>
            <a:endParaRPr sz="2000" dirty="0">
              <a:latin typeface="Times New Roman"/>
              <a:cs typeface="Times New Roman"/>
            </a:endParaRPr>
          </a:p>
        </p:txBody>
      </p:sp>
      <p:sp>
        <p:nvSpPr>
          <p:cNvPr id="12" name="object 12"/>
          <p:cNvSpPr txBox="1"/>
          <p:nvPr/>
        </p:nvSpPr>
        <p:spPr>
          <a:xfrm>
            <a:off x="2755797" y="2016287"/>
            <a:ext cx="6936553" cy="367948"/>
          </a:xfrm>
          <a:prstGeom prst="rect">
            <a:avLst/>
          </a:prstGeom>
          <a:solidFill>
            <a:srgbClr val="CCCCFF">
              <a:alpha val="0"/>
            </a:srgbClr>
          </a:solidFill>
        </p:spPr>
        <p:txBody>
          <a:bodyPr vert="horz" wrap="square" lIns="0" tIns="31750" rIns="0" bIns="0" rtlCol="0">
            <a:spAutoFit/>
          </a:bodyPr>
          <a:lstStyle/>
          <a:p>
            <a:pPr marL="702310">
              <a:lnSpc>
                <a:spcPct val="100000"/>
              </a:lnSpc>
              <a:spcBef>
                <a:spcPts val="250"/>
              </a:spcBef>
            </a:pPr>
            <a:r>
              <a:rPr sz="2100" b="1" spc="-5" dirty="0">
                <a:latin typeface="Times New Roman"/>
                <a:cs typeface="Times New Roman"/>
              </a:rPr>
              <a:t>PROJECT</a:t>
            </a:r>
            <a:r>
              <a:rPr sz="2100" b="1" spc="-30" dirty="0">
                <a:latin typeface="Times New Roman"/>
                <a:cs typeface="Times New Roman"/>
              </a:rPr>
              <a:t> </a:t>
            </a:r>
            <a:r>
              <a:rPr sz="2100" b="1" spc="-5" dirty="0">
                <a:latin typeface="Times New Roman"/>
                <a:cs typeface="Times New Roman"/>
              </a:rPr>
              <a:t>PHASE</a:t>
            </a:r>
            <a:r>
              <a:rPr sz="2100" b="1" spc="10" dirty="0">
                <a:latin typeface="Times New Roman"/>
                <a:cs typeface="Times New Roman"/>
              </a:rPr>
              <a:t> </a:t>
            </a:r>
            <a:r>
              <a:rPr sz="2100" b="1" dirty="0">
                <a:latin typeface="Times New Roman"/>
                <a:cs typeface="Times New Roman"/>
              </a:rPr>
              <a:t>–</a:t>
            </a:r>
            <a:r>
              <a:rPr sz="2100" b="1" spc="-10" dirty="0">
                <a:latin typeface="Times New Roman"/>
                <a:cs typeface="Times New Roman"/>
              </a:rPr>
              <a:t> </a:t>
            </a:r>
            <a:r>
              <a:rPr sz="2100" b="1" dirty="0">
                <a:latin typeface="Times New Roman"/>
                <a:cs typeface="Times New Roman"/>
              </a:rPr>
              <a:t>II</a:t>
            </a:r>
            <a:r>
              <a:rPr sz="2100" b="1" spc="5" dirty="0">
                <a:latin typeface="Times New Roman"/>
                <a:cs typeface="Times New Roman"/>
              </a:rPr>
              <a:t> </a:t>
            </a:r>
            <a:r>
              <a:rPr sz="2100" b="1" spc="-30" dirty="0">
                <a:latin typeface="Times New Roman"/>
                <a:cs typeface="Times New Roman"/>
              </a:rPr>
              <a:t>PRESENTATION</a:t>
            </a:r>
            <a:endParaRPr sz="2100" dirty="0">
              <a:latin typeface="Times New Roman"/>
              <a:cs typeface="Times New Roman"/>
            </a:endParaRPr>
          </a:p>
        </p:txBody>
      </p:sp>
      <p:sp>
        <p:nvSpPr>
          <p:cNvPr id="13" name="object 13"/>
          <p:cNvSpPr txBox="1"/>
          <p:nvPr/>
        </p:nvSpPr>
        <p:spPr>
          <a:xfrm>
            <a:off x="1676400" y="762000"/>
            <a:ext cx="9028884" cy="537815"/>
          </a:xfrm>
          <a:prstGeom prst="rect">
            <a:avLst/>
          </a:prstGeom>
          <a:solidFill>
            <a:srgbClr val="FFFFFF">
              <a:alpha val="0"/>
            </a:srgbClr>
          </a:solidFill>
        </p:spPr>
        <p:txBody>
          <a:bodyPr vert="horz" wrap="square" lIns="0" tIns="33655" rIns="0" bIns="0" rtlCol="0">
            <a:spAutoFit/>
          </a:bodyPr>
          <a:lstStyle/>
          <a:p>
            <a:pPr algn="ctr">
              <a:lnSpc>
                <a:spcPct val="100000"/>
              </a:lnSpc>
              <a:spcBef>
                <a:spcPts val="265"/>
              </a:spcBef>
            </a:pPr>
            <a:r>
              <a:rPr sz="1750" b="1" spc="-15" dirty="0">
                <a:latin typeface="Times New Roman"/>
                <a:cs typeface="Times New Roman"/>
              </a:rPr>
              <a:t>B</a:t>
            </a:r>
            <a:r>
              <a:rPr sz="1750" b="1" spc="-5" dirty="0">
                <a:latin typeface="Times New Roman"/>
                <a:cs typeface="Times New Roman"/>
              </a:rPr>
              <a:t>AN</a:t>
            </a:r>
            <a:r>
              <a:rPr sz="1750" b="1" dirty="0">
                <a:latin typeface="Times New Roman"/>
                <a:cs typeface="Times New Roman"/>
              </a:rPr>
              <a:t>G</a:t>
            </a:r>
            <a:r>
              <a:rPr sz="1750" b="1" spc="-5" dirty="0">
                <a:latin typeface="Times New Roman"/>
                <a:cs typeface="Times New Roman"/>
              </a:rPr>
              <a:t>A</a:t>
            </a:r>
            <a:r>
              <a:rPr sz="1750" b="1" spc="5" dirty="0">
                <a:latin typeface="Times New Roman"/>
                <a:cs typeface="Times New Roman"/>
              </a:rPr>
              <a:t>L</a:t>
            </a:r>
            <a:r>
              <a:rPr sz="1750" b="1" dirty="0">
                <a:latin typeface="Times New Roman"/>
                <a:cs typeface="Times New Roman"/>
              </a:rPr>
              <a:t>O</a:t>
            </a:r>
            <a:r>
              <a:rPr sz="1750" b="1" spc="-5" dirty="0">
                <a:latin typeface="Times New Roman"/>
                <a:cs typeface="Times New Roman"/>
              </a:rPr>
              <a:t>R</a:t>
            </a:r>
            <a:r>
              <a:rPr sz="1750" b="1" dirty="0">
                <a:latin typeface="Times New Roman"/>
                <a:cs typeface="Times New Roman"/>
              </a:rPr>
              <a:t>E</a:t>
            </a:r>
            <a:r>
              <a:rPr sz="1750" b="1" spc="40" dirty="0">
                <a:latin typeface="Times New Roman"/>
                <a:cs typeface="Times New Roman"/>
              </a:rPr>
              <a:t> </a:t>
            </a:r>
            <a:r>
              <a:rPr sz="1750" b="1" dirty="0">
                <a:latin typeface="Times New Roman"/>
                <a:cs typeface="Times New Roman"/>
              </a:rPr>
              <a:t>I</a:t>
            </a:r>
            <a:r>
              <a:rPr sz="1750" b="1" spc="-5" dirty="0">
                <a:latin typeface="Times New Roman"/>
                <a:cs typeface="Times New Roman"/>
              </a:rPr>
              <a:t>N</a:t>
            </a:r>
            <a:r>
              <a:rPr sz="1750" b="1" spc="5" dirty="0">
                <a:latin typeface="Times New Roman"/>
                <a:cs typeface="Times New Roman"/>
              </a:rPr>
              <a:t>S</a:t>
            </a:r>
            <a:r>
              <a:rPr sz="1750" b="1" spc="-15" dirty="0">
                <a:latin typeface="Times New Roman"/>
                <a:cs typeface="Times New Roman"/>
              </a:rPr>
              <a:t>T</a:t>
            </a:r>
            <a:r>
              <a:rPr sz="1750" b="1" dirty="0">
                <a:latin typeface="Times New Roman"/>
                <a:cs typeface="Times New Roman"/>
              </a:rPr>
              <a:t>I</a:t>
            </a:r>
            <a:r>
              <a:rPr sz="1750" b="1" spc="5" dirty="0">
                <a:latin typeface="Times New Roman"/>
                <a:cs typeface="Times New Roman"/>
              </a:rPr>
              <a:t>T</a:t>
            </a:r>
            <a:r>
              <a:rPr sz="1750" b="1" spc="-25" dirty="0">
                <a:latin typeface="Times New Roman"/>
                <a:cs typeface="Times New Roman"/>
              </a:rPr>
              <a:t>U</a:t>
            </a:r>
            <a:r>
              <a:rPr sz="1750" b="1" spc="5" dirty="0">
                <a:latin typeface="Times New Roman"/>
                <a:cs typeface="Times New Roman"/>
              </a:rPr>
              <a:t>T</a:t>
            </a:r>
            <a:r>
              <a:rPr sz="1750" b="1" dirty="0">
                <a:latin typeface="Times New Roman"/>
                <a:cs typeface="Times New Roman"/>
              </a:rPr>
              <a:t>E</a:t>
            </a:r>
            <a:r>
              <a:rPr sz="1750" b="1" spc="40" dirty="0">
                <a:latin typeface="Times New Roman"/>
                <a:cs typeface="Times New Roman"/>
              </a:rPr>
              <a:t> </a:t>
            </a:r>
            <a:r>
              <a:rPr sz="1750" b="1" spc="20" dirty="0">
                <a:latin typeface="Times New Roman"/>
                <a:cs typeface="Times New Roman"/>
              </a:rPr>
              <a:t>O</a:t>
            </a:r>
            <a:r>
              <a:rPr sz="1750" b="1" dirty="0">
                <a:latin typeface="Times New Roman"/>
                <a:cs typeface="Times New Roman"/>
              </a:rPr>
              <a:t>F</a:t>
            </a:r>
            <a:r>
              <a:rPr sz="1750" b="1" spc="-110" dirty="0">
                <a:latin typeface="Times New Roman"/>
                <a:cs typeface="Times New Roman"/>
              </a:rPr>
              <a:t> </a:t>
            </a:r>
            <a:r>
              <a:rPr sz="1750" b="1" spc="-15" dirty="0">
                <a:latin typeface="Times New Roman"/>
                <a:cs typeface="Times New Roman"/>
              </a:rPr>
              <a:t>T</a:t>
            </a:r>
            <a:r>
              <a:rPr sz="1750" b="1" spc="5" dirty="0">
                <a:latin typeface="Times New Roman"/>
                <a:cs typeface="Times New Roman"/>
              </a:rPr>
              <a:t>E</a:t>
            </a:r>
            <a:r>
              <a:rPr sz="1750" b="1" spc="-25" dirty="0">
                <a:latin typeface="Times New Roman"/>
                <a:cs typeface="Times New Roman"/>
              </a:rPr>
              <a:t>C</a:t>
            </a:r>
            <a:r>
              <a:rPr sz="1750" b="1" spc="20" dirty="0">
                <a:latin typeface="Times New Roman"/>
                <a:cs typeface="Times New Roman"/>
              </a:rPr>
              <a:t>H</a:t>
            </a:r>
            <a:r>
              <a:rPr sz="1750" b="1" spc="-25" dirty="0">
                <a:latin typeface="Times New Roman"/>
                <a:cs typeface="Times New Roman"/>
              </a:rPr>
              <a:t>N</a:t>
            </a:r>
            <a:r>
              <a:rPr sz="1750" b="1" spc="20" dirty="0">
                <a:latin typeface="Times New Roman"/>
                <a:cs typeface="Times New Roman"/>
              </a:rPr>
              <a:t>O</a:t>
            </a:r>
            <a:r>
              <a:rPr sz="1750" b="1" spc="-15" dirty="0">
                <a:latin typeface="Times New Roman"/>
                <a:cs typeface="Times New Roman"/>
              </a:rPr>
              <a:t>L</a:t>
            </a:r>
            <a:r>
              <a:rPr sz="1750" b="1" dirty="0">
                <a:latin typeface="Times New Roman"/>
                <a:cs typeface="Times New Roman"/>
              </a:rPr>
              <a:t>OGY</a:t>
            </a:r>
            <a:endParaRPr sz="1750" dirty="0">
              <a:latin typeface="Times New Roman"/>
              <a:cs typeface="Times New Roman"/>
            </a:endParaRPr>
          </a:p>
          <a:p>
            <a:pPr algn="ctr">
              <a:lnSpc>
                <a:spcPct val="100000"/>
              </a:lnSpc>
              <a:spcBef>
                <a:spcPts val="30"/>
              </a:spcBef>
            </a:pPr>
            <a:r>
              <a:rPr sz="1550" b="1" dirty="0">
                <a:latin typeface="Times New Roman"/>
                <a:cs typeface="Times New Roman"/>
              </a:rPr>
              <a:t>DEPARTMENT</a:t>
            </a:r>
            <a:r>
              <a:rPr sz="1550" b="1" spc="-65" dirty="0">
                <a:latin typeface="Times New Roman"/>
                <a:cs typeface="Times New Roman"/>
              </a:rPr>
              <a:t> </a:t>
            </a:r>
            <a:r>
              <a:rPr sz="1550" b="1" spc="20" dirty="0">
                <a:latin typeface="Times New Roman"/>
                <a:cs typeface="Times New Roman"/>
              </a:rPr>
              <a:t>OF</a:t>
            </a:r>
            <a:r>
              <a:rPr sz="1550" b="1" spc="-55" dirty="0">
                <a:latin typeface="Times New Roman"/>
                <a:cs typeface="Times New Roman"/>
              </a:rPr>
              <a:t> </a:t>
            </a:r>
            <a:r>
              <a:rPr sz="1550" b="1" spc="15" dirty="0">
                <a:latin typeface="Times New Roman"/>
                <a:cs typeface="Times New Roman"/>
              </a:rPr>
              <a:t>ELECTRONICS</a:t>
            </a:r>
            <a:r>
              <a:rPr sz="1550" b="1" spc="-125" dirty="0">
                <a:latin typeface="Times New Roman"/>
                <a:cs typeface="Times New Roman"/>
              </a:rPr>
              <a:t> </a:t>
            </a:r>
            <a:r>
              <a:rPr sz="1550" b="1" spc="20" dirty="0">
                <a:latin typeface="Times New Roman"/>
                <a:cs typeface="Times New Roman"/>
              </a:rPr>
              <a:t>AND</a:t>
            </a:r>
            <a:r>
              <a:rPr sz="1550" b="1" spc="15" dirty="0">
                <a:latin typeface="Times New Roman"/>
                <a:cs typeface="Times New Roman"/>
              </a:rPr>
              <a:t> </a:t>
            </a:r>
            <a:r>
              <a:rPr sz="1550" b="1" spc="10" dirty="0">
                <a:latin typeface="Times New Roman"/>
                <a:cs typeface="Times New Roman"/>
              </a:rPr>
              <a:t>COMMUNICATION</a:t>
            </a:r>
            <a:r>
              <a:rPr sz="1550" b="1" spc="-25" dirty="0">
                <a:latin typeface="Times New Roman"/>
                <a:cs typeface="Times New Roman"/>
              </a:rPr>
              <a:t> </a:t>
            </a:r>
            <a:r>
              <a:rPr sz="1550" b="1" spc="15" dirty="0">
                <a:latin typeface="Times New Roman"/>
                <a:cs typeface="Times New Roman"/>
              </a:rPr>
              <a:t>ENGINEERING</a:t>
            </a:r>
            <a:endParaRPr sz="1550" dirty="0">
              <a:latin typeface="Times New Roman"/>
              <a:cs typeface="Times New Roman"/>
            </a:endParaRPr>
          </a:p>
        </p:txBody>
      </p:sp>
      <p:pic>
        <p:nvPicPr>
          <p:cNvPr id="16" name="Picture 15" descr="Bangalore Institute of Technology - Wikipedia">
            <a:extLst>
              <a:ext uri="{FF2B5EF4-FFF2-40B4-BE49-F238E27FC236}">
                <a16:creationId xmlns="" xmlns:a16="http://schemas.microsoft.com/office/drawing/2014/main" id="{61A3A494-69C5-CAEA-E577-7DD9DF013D5F}"/>
              </a:ext>
            </a:extLst>
          </p:cNvPr>
          <p:cNvPicPr>
            <a:picLocks noChangeAspect="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04800" y="457200"/>
            <a:ext cx="1511704" cy="1254133"/>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BANGALORE INSTITUTE OF TECHNOLOGY</a:t>
            </a:r>
          </a:p>
        </p:txBody>
      </p:sp>
      <p:sp>
        <p:nvSpPr>
          <p:cNvPr id="3" name="Rectangle 2"/>
          <p:cNvSpPr/>
          <p:nvPr/>
        </p:nvSpPr>
        <p:spPr>
          <a:xfrm>
            <a:off x="0" y="647700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graphicFrame>
        <p:nvGraphicFramePr>
          <p:cNvPr id="5" name="Table 4">
            <a:extLst>
              <a:ext uri="{FF2B5EF4-FFF2-40B4-BE49-F238E27FC236}">
                <a16:creationId xmlns:a16="http://schemas.microsoft.com/office/drawing/2014/main" xmlns="" id="{AF44CCBE-2852-7CB1-0DC3-7C15C062DC35}"/>
              </a:ext>
            </a:extLst>
          </p:cNvPr>
          <p:cNvGraphicFramePr>
            <a:graphicFrameLocks noGrp="1"/>
          </p:cNvGraphicFramePr>
          <p:nvPr>
            <p:extLst>
              <p:ext uri="{D42A27DB-BD31-4B8C-83A1-F6EECF244321}">
                <p14:modId xmlns:p14="http://schemas.microsoft.com/office/powerpoint/2010/main" xmlns="" val="3976284281"/>
              </p:ext>
            </p:extLst>
          </p:nvPr>
        </p:nvGraphicFramePr>
        <p:xfrm>
          <a:off x="228600" y="533400"/>
          <a:ext cx="11658601" cy="5486400"/>
        </p:xfrm>
        <a:graphic>
          <a:graphicData uri="http://schemas.openxmlformats.org/drawingml/2006/table">
            <a:tbl>
              <a:tblPr firstRow="1" bandRow="1">
                <a:tableStyleId>{5C22544A-7EE6-4342-B048-85BDC9FD1C3A}</a:tableStyleId>
              </a:tblPr>
              <a:tblGrid>
                <a:gridCol w="732933">
                  <a:extLst>
                    <a:ext uri="{9D8B030D-6E8A-4147-A177-3AD203B41FA5}">
                      <a16:colId xmlns:a16="http://schemas.microsoft.com/office/drawing/2014/main" xmlns="" val="2780725628"/>
                    </a:ext>
                  </a:extLst>
                </a:gridCol>
                <a:gridCol w="1825080">
                  <a:extLst>
                    <a:ext uri="{9D8B030D-6E8A-4147-A177-3AD203B41FA5}">
                      <a16:colId xmlns:a16="http://schemas.microsoft.com/office/drawing/2014/main" xmlns="" val="3342663632"/>
                    </a:ext>
                  </a:extLst>
                </a:gridCol>
                <a:gridCol w="2275147">
                  <a:extLst>
                    <a:ext uri="{9D8B030D-6E8A-4147-A177-3AD203B41FA5}">
                      <a16:colId xmlns:a16="http://schemas.microsoft.com/office/drawing/2014/main" xmlns="" val="3617376351"/>
                    </a:ext>
                  </a:extLst>
                </a:gridCol>
                <a:gridCol w="2275147">
                  <a:extLst>
                    <a:ext uri="{9D8B030D-6E8A-4147-A177-3AD203B41FA5}">
                      <a16:colId xmlns:a16="http://schemas.microsoft.com/office/drawing/2014/main" xmlns="" val="2574274947"/>
                    </a:ext>
                  </a:extLst>
                </a:gridCol>
                <a:gridCol w="2275147">
                  <a:extLst>
                    <a:ext uri="{9D8B030D-6E8A-4147-A177-3AD203B41FA5}">
                      <a16:colId xmlns:a16="http://schemas.microsoft.com/office/drawing/2014/main" xmlns="" val="3612927642"/>
                    </a:ext>
                  </a:extLst>
                </a:gridCol>
                <a:gridCol w="2275147">
                  <a:extLst>
                    <a:ext uri="{9D8B030D-6E8A-4147-A177-3AD203B41FA5}">
                      <a16:colId xmlns:a16="http://schemas.microsoft.com/office/drawing/2014/main" xmlns="" val="2251704618"/>
                    </a:ext>
                  </a:extLst>
                </a:gridCol>
              </a:tblGrid>
              <a:tr h="2743200">
                <a:tc>
                  <a:txBody>
                    <a:bodyPr/>
                    <a:lstStyle/>
                    <a:p>
                      <a:r>
                        <a:rPr lang="en-IN" b="0" dirty="0">
                          <a:solidFill>
                            <a:schemeClr val="tx1"/>
                          </a:solidFill>
                          <a:latin typeface="Times New Roman" panose="02020603050405020304" pitchFamily="18" charset="0"/>
                          <a:cs typeface="Times New Roman" panose="02020603050405020304" pitchFamily="18" charset="0"/>
                        </a:rPr>
                        <a:t>5</a:t>
                      </a:r>
                    </a:p>
                  </a:txBody>
                  <a:tcPr>
                    <a:solidFill>
                      <a:schemeClr val="accent1">
                        <a:lumMod val="40000"/>
                        <a:lumOff val="60000"/>
                      </a:schemeClr>
                    </a:solidFill>
                  </a:tcPr>
                </a:tc>
                <a:tc>
                  <a:txBody>
                    <a:bodyPr/>
                    <a:lstStyle/>
                    <a:p>
                      <a:r>
                        <a:rPr lang="en-IN" b="0" dirty="0">
                          <a:solidFill>
                            <a:schemeClr val="tx1"/>
                          </a:solidFill>
                          <a:latin typeface="Times New Roman" panose="02020603050405020304" pitchFamily="18" charset="0"/>
                          <a:cs typeface="Times New Roman" panose="02020603050405020304" pitchFamily="18" charset="0"/>
                        </a:rPr>
                        <a:t>Design and Analysis of Area and Power Optimised SRAM Cell for High-speed Processor</a:t>
                      </a:r>
                    </a:p>
                  </a:txBody>
                  <a:tcP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solidFill>
                            <a:schemeClr val="tx1"/>
                          </a:solidFill>
                          <a:latin typeface="Times New Roman" panose="02020603050405020304" pitchFamily="18" charset="0"/>
                          <a:cs typeface="Times New Roman" panose="02020603050405020304" pitchFamily="18" charset="0"/>
                        </a:rPr>
                        <a:t>Govind Prasad, Bipin Chandra Mandi, Megha Jain </a:t>
                      </a:r>
                    </a:p>
                  </a:txBody>
                  <a:tcP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solidFill>
                            <a:schemeClr val="tx1"/>
                          </a:solidFill>
                          <a:latin typeface="Times New Roman" panose="02020603050405020304" pitchFamily="18" charset="0"/>
                          <a:cs typeface="Times New Roman" panose="02020603050405020304" pitchFamily="18" charset="0"/>
                        </a:rPr>
                        <a:t>ICPC2T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solidFill>
                            <a:schemeClr val="tx1"/>
                          </a:solidFill>
                          <a:latin typeface="Times New Roman" panose="02020603050405020304" pitchFamily="18" charset="0"/>
                          <a:cs typeface="Times New Roman" panose="02020603050405020304" pitchFamily="18" charset="0"/>
                        </a:rPr>
                        <a:t>2021</a:t>
                      </a:r>
                    </a:p>
                    <a:p>
                      <a:endParaRPr lang="en-IN" b="0" dirty="0">
                        <a:solidFill>
                          <a:schemeClr val="tx1"/>
                        </a:solidFill>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r>
                        <a:rPr lang="en-IN" b="0" dirty="0">
                          <a:solidFill>
                            <a:schemeClr val="tx1"/>
                          </a:solidFill>
                          <a:latin typeface="Times New Roman" panose="02020603050405020304" pitchFamily="18" charset="0"/>
                          <a:cs typeface="Times New Roman" panose="02020603050405020304" pitchFamily="18" charset="0"/>
                        </a:rPr>
                        <a:t>Consideration of speed of read and write operation.</a:t>
                      </a:r>
                    </a:p>
                  </a:txBody>
                  <a:tcPr>
                    <a:solidFill>
                      <a:schemeClr val="accent1">
                        <a:lumMod val="40000"/>
                        <a:lumOff val="60000"/>
                      </a:schemeClr>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Lesser Stability.</a:t>
                      </a:r>
                      <a:endParaRPr lang="en-IN" b="0" dirty="0">
                        <a:solidFill>
                          <a:schemeClr val="tx1"/>
                        </a:solidFill>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xmlns="" val="971895916"/>
                  </a:ext>
                </a:extLst>
              </a:tr>
              <a:tr h="2743200">
                <a:tc>
                  <a:txBody>
                    <a:bodyPr/>
                    <a:lstStyle/>
                    <a:p>
                      <a:r>
                        <a:rPr lang="en-IN" dirty="0">
                          <a:latin typeface="Times New Roman" panose="02020603050405020304" pitchFamily="18" charset="0"/>
                          <a:cs typeface="Times New Roman" panose="02020603050405020304" pitchFamily="18" charset="0"/>
                        </a:rPr>
                        <a:t>6</a:t>
                      </a:r>
                    </a:p>
                  </a:txBody>
                  <a:tcPr/>
                </a:tc>
                <a:tc>
                  <a:txBody>
                    <a:bodyPr/>
                    <a:lstStyle/>
                    <a:p>
                      <a:r>
                        <a:rPr lang="en-IN" dirty="0">
                          <a:latin typeface="Times New Roman" panose="02020603050405020304" pitchFamily="18" charset="0"/>
                          <a:cs typeface="Times New Roman" panose="02020603050405020304" pitchFamily="18" charset="0"/>
                        </a:rPr>
                        <a:t>Design and analysis of 6T SRAM in 45 nm Technology</a:t>
                      </a:r>
                    </a:p>
                  </a:txBody>
                  <a:tcPr/>
                </a:tc>
                <a:tc>
                  <a:txBody>
                    <a:bodyPr/>
                    <a:lstStyle/>
                    <a:p>
                      <a:r>
                        <a:rPr lang="en-IN" dirty="0">
                          <a:latin typeface="Times New Roman" panose="02020603050405020304" pitchFamily="18" charset="0"/>
                          <a:cs typeface="Times New Roman" panose="02020603050405020304" pitchFamily="18" charset="0"/>
                        </a:rPr>
                        <a:t>V. Panduranga Vemula, S. Priyanka, A. Sairam</a:t>
                      </a:r>
                    </a:p>
                  </a:txBody>
                  <a:tcPr/>
                </a:tc>
                <a:tc>
                  <a:txBody>
                    <a:bodyPr/>
                    <a:lstStyle/>
                    <a:p>
                      <a:r>
                        <a:rPr lang="en-IN" dirty="0">
                          <a:latin typeface="Times New Roman" panose="02020603050405020304" pitchFamily="18" charset="0"/>
                          <a:cs typeface="Times New Roman" panose="02020603050405020304" pitchFamily="18" charset="0"/>
                        </a:rPr>
                        <a:t>IJERT</a:t>
                      </a:r>
                    </a:p>
                    <a:p>
                      <a:r>
                        <a:rPr lang="en-IN" dirty="0">
                          <a:latin typeface="Times New Roman" panose="02020603050405020304" pitchFamily="18" charset="0"/>
                          <a:cs typeface="Times New Roman" panose="02020603050405020304" pitchFamily="18" charset="0"/>
                        </a:rPr>
                        <a:t>2022.</a:t>
                      </a:r>
                    </a:p>
                  </a:txBody>
                  <a:tcPr/>
                </a:tc>
                <a:tc>
                  <a:txBody>
                    <a:bodyPr/>
                    <a:lstStyle/>
                    <a:p>
                      <a:r>
                        <a:rPr lang="en-US" dirty="0">
                          <a:latin typeface="Times New Roman" panose="02020603050405020304" pitchFamily="18" charset="0"/>
                          <a:cs typeface="Times New Roman" panose="02020603050405020304" pitchFamily="18" charset="0"/>
                        </a:rPr>
                        <a:t>The design architecture is considered which  shows speed improvements along with scaling of technology and delay time also decrease.</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Fail to overcome primary issues like poor stability, process variation tolerance in SRAM designs.</a:t>
                      </a:r>
                    </a:p>
                  </a:txBody>
                  <a:tcPr/>
                </a:tc>
                <a:extLst>
                  <a:ext uri="{0D108BD9-81ED-4DB2-BD59-A6C34878D82A}">
                    <a16:rowId xmlns:a16="http://schemas.microsoft.com/office/drawing/2014/main" xmlns="" val="2098717312"/>
                  </a:ext>
                </a:extLst>
              </a:tr>
            </a:tbl>
          </a:graphicData>
        </a:graphic>
      </p:graphicFrame>
    </p:spTree>
    <p:extLst>
      <p:ext uri="{BB962C8B-B14F-4D97-AF65-F5344CB8AC3E}">
        <p14:creationId xmlns:p14="http://schemas.microsoft.com/office/powerpoint/2010/main" xmlns="" val="15549919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8400" y="609600"/>
            <a:ext cx="6705600"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OVERVIEW OF LITERATURE SURVEY</a:t>
            </a:r>
          </a:p>
        </p:txBody>
      </p:sp>
      <p:sp>
        <p:nvSpPr>
          <p:cNvPr id="6" name="Rectangle 5"/>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7700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sp>
        <p:nvSpPr>
          <p:cNvPr id="8" name="TextBox 7">
            <a:extLst>
              <a:ext uri="{FF2B5EF4-FFF2-40B4-BE49-F238E27FC236}">
                <a16:creationId xmlns:a16="http://schemas.microsoft.com/office/drawing/2014/main" xmlns="" id="{008BDC5C-0906-1D59-CBB6-5E48C357B15D}"/>
              </a:ext>
            </a:extLst>
          </p:cNvPr>
          <p:cNvSpPr txBox="1"/>
          <p:nvPr/>
        </p:nvSpPr>
        <p:spPr>
          <a:xfrm>
            <a:off x="381000" y="1295400"/>
            <a:ext cx="11277600" cy="461305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From the above referred research paper there are few observation associated with Read and Write Stability, Read and Write Speeds, Design Complexity, Power Consumption,  and Cost.</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In the research paper we have found that read, write, hold, operations were performed for the 6T &amp; 8T SRAM and the performance criteria were total stability &amp; average delay.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various design techniques are used to overcome factors like power dissipation, read and write delay, and stability.</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After analyzing the required research papers, we found that the fast access time and low latency need to be upgraded so our main aim of this proposed work is to enhance the throughput with read and write speeds.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have about to minimize access times to improve memory bandwidth and system performance by multi-threshold voltage (Vt) design techniques using advanced EDA tool.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Since in current day world speed seems to be a prominent while designing the integrated circuits with memories, if this not met slower SRAM can lead to reduced responsiveness in computing systems.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42867697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8400" y="609600"/>
            <a:ext cx="6705600"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PROBLEM STATEMENT</a:t>
            </a:r>
          </a:p>
        </p:txBody>
      </p:sp>
      <p:sp>
        <p:nvSpPr>
          <p:cNvPr id="6" name="Rectangle 5"/>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7700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sp>
        <p:nvSpPr>
          <p:cNvPr id="2" name="TextBox 1">
            <a:extLst>
              <a:ext uri="{FF2B5EF4-FFF2-40B4-BE49-F238E27FC236}">
                <a16:creationId xmlns:a16="http://schemas.microsoft.com/office/drawing/2014/main" xmlns="" id="{FB85F98C-B509-6012-E921-B0FAEC8657DE}"/>
              </a:ext>
            </a:extLst>
          </p:cNvPr>
          <p:cNvSpPr txBox="1"/>
          <p:nvPr/>
        </p:nvSpPr>
        <p:spPr>
          <a:xfrm>
            <a:off x="533400" y="1524000"/>
            <a:ext cx="10668000" cy="960328"/>
          </a:xfrm>
          <a:prstGeom prst="rect">
            <a:avLst/>
          </a:prstGeom>
          <a:noFill/>
        </p:spPr>
        <p:txBody>
          <a:bodyPr wrap="square" rtlCol="0">
            <a:spAutoFit/>
          </a:bodyPr>
          <a:lstStyle/>
          <a:p>
            <a:pPr algn="just">
              <a:lnSpc>
                <a:spcPct val="150000"/>
              </a:lnSpc>
            </a:pPr>
            <a:r>
              <a:rPr lang="en-IN" sz="2000" dirty="0">
                <a:latin typeface="Times New Roman" panose="02020603050405020304" pitchFamily="18" charset="0"/>
                <a:cs typeface="Times New Roman" panose="02020603050405020304" pitchFamily="18" charset="0"/>
              </a:rPr>
              <a:t>This proposed work focuses on designing and implementation of 1kb SRAM memory with operating voltage of 1V using CMOS technology. The circuit focuses on increasing the speed of the memory.</a:t>
            </a:r>
            <a:r>
              <a:rPr lang="en-I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xmlns="" val="17782372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8400" y="609600"/>
            <a:ext cx="6705600"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OBJECTIVES</a:t>
            </a:r>
          </a:p>
        </p:txBody>
      </p:sp>
      <p:sp>
        <p:nvSpPr>
          <p:cNvPr id="6" name="Rectangle 5"/>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7700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sp>
        <p:nvSpPr>
          <p:cNvPr id="3" name="TextBox 2">
            <a:extLst>
              <a:ext uri="{FF2B5EF4-FFF2-40B4-BE49-F238E27FC236}">
                <a16:creationId xmlns:a16="http://schemas.microsoft.com/office/drawing/2014/main" xmlns="" id="{182D1D4E-7F28-469A-23C1-A6DC6A4EF3DA}"/>
              </a:ext>
            </a:extLst>
          </p:cNvPr>
          <p:cNvSpPr txBox="1"/>
          <p:nvPr/>
        </p:nvSpPr>
        <p:spPr>
          <a:xfrm>
            <a:off x="533400" y="1707760"/>
            <a:ext cx="11125200" cy="2535694"/>
          </a:xfrm>
          <a:prstGeom prst="rect">
            <a:avLst/>
          </a:prstGeom>
          <a:noFill/>
        </p:spPr>
        <p:txBody>
          <a:bodyPr wrap="square">
            <a:spAutoFit/>
          </a:bodyPr>
          <a:lstStyle/>
          <a:p>
            <a:pPr marL="342900" indent="-342900" algn="just">
              <a:lnSpc>
                <a:spcPct val="98000"/>
              </a:lnSpc>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Design and implementation of Six Transistor SRAM memory cell.</a:t>
            </a:r>
          </a:p>
          <a:p>
            <a:pPr marL="342900" indent="-342900" algn="just">
              <a:lnSpc>
                <a:spcPct val="98000"/>
              </a:lnSpc>
              <a:buFont typeface="Wingdings" panose="05000000000000000000" pitchFamily="2" charset="2"/>
              <a:buChar char=""/>
            </a:pP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lnSpc>
                <a:spcPct val="98000"/>
              </a:lnSpc>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Design and Implementation of peripherals like sense amplifier, pre-charge circuit, 32X32 cell array, row decoder and column decoder.</a:t>
            </a:r>
          </a:p>
          <a:p>
            <a:pPr marL="342900" indent="-342900" algn="just">
              <a:lnSpc>
                <a:spcPct val="98000"/>
              </a:lnSpc>
              <a:buFont typeface="Wingdings" panose="05000000000000000000" pitchFamily="2" charset="2"/>
              <a:buChar char=""/>
            </a:pP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lnSpc>
                <a:spcPct val="98000"/>
              </a:lnSpc>
              <a:buFont typeface="Wingdings" panose="05000000000000000000" pitchFamily="2" charset="2"/>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mplementation of 1Kb SRAM memory cell using those peripherals.</a:t>
            </a: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980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98000"/>
              </a:lnSpc>
              <a:buFont typeface="Wingdings" panose="05000000000000000000" pitchFamily="2" charset="2"/>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Stability analysis of SRAM cell SNM using Butterfly Curve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and Analyzing the </a:t>
            </a:r>
            <a:r>
              <a:rPr lang="en-US" dirty="0">
                <a:latin typeface="Times New Roman" panose="02020603050405020304" pitchFamily="18" charset="0"/>
                <a:ea typeface="Times New Roman" panose="02020603050405020304" pitchFamily="18" charset="0"/>
                <a:cs typeface="Times New Roman" panose="02020603050405020304" pitchFamily="18" charset="0"/>
              </a:rPr>
              <a:t>Waveform of  1 bit SRAM cell for delay calculation.</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1363441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bg1"/>
                </a:solidFill>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68190"/>
            <a:ext cx="12192000" cy="38981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sp>
        <p:nvSpPr>
          <p:cNvPr id="3" name="TextBox 2">
            <a:extLst>
              <a:ext uri="{FF2B5EF4-FFF2-40B4-BE49-F238E27FC236}">
                <a16:creationId xmlns:a16="http://schemas.microsoft.com/office/drawing/2014/main" xmlns="" id="{A2F92B8B-1B77-4B76-0060-B2229F7DE628}"/>
              </a:ext>
            </a:extLst>
          </p:cNvPr>
          <p:cNvSpPr txBox="1"/>
          <p:nvPr/>
        </p:nvSpPr>
        <p:spPr>
          <a:xfrm>
            <a:off x="2819400" y="533400"/>
            <a:ext cx="6110748"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 </a:t>
            </a:r>
          </a:p>
        </p:txBody>
      </p:sp>
      <p:sp>
        <p:nvSpPr>
          <p:cNvPr id="8" name="TextBox 7">
            <a:extLst>
              <a:ext uri="{FF2B5EF4-FFF2-40B4-BE49-F238E27FC236}">
                <a16:creationId xmlns:a16="http://schemas.microsoft.com/office/drawing/2014/main" xmlns="" id="{ED17370C-70F8-40AA-7C88-5830B80F8855}"/>
              </a:ext>
            </a:extLst>
          </p:cNvPr>
          <p:cNvSpPr txBox="1"/>
          <p:nvPr/>
        </p:nvSpPr>
        <p:spPr>
          <a:xfrm>
            <a:off x="6248400" y="1295400"/>
            <a:ext cx="5685761" cy="383181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Block diagram of 1Kb SRAM array consists of SRAM cell, write driver circuit, </a:t>
            </a:r>
            <a:r>
              <a:rPr lang="en-US" dirty="0" err="1">
                <a:latin typeface="Times New Roman" panose="02020603050405020304" pitchFamily="18" charset="0"/>
                <a:cs typeface="Times New Roman" panose="02020603050405020304" pitchFamily="18" charset="0"/>
              </a:rPr>
              <a:t>precharge</a:t>
            </a:r>
            <a:r>
              <a:rPr lang="en-US" dirty="0">
                <a:latin typeface="Times New Roman" panose="02020603050405020304" pitchFamily="18" charset="0"/>
                <a:cs typeface="Times New Roman" panose="02020603050405020304" pitchFamily="18" charset="0"/>
              </a:rPr>
              <a:t> circuit, sense amplifier ,row and column decoder.</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Since the memory core trade performance and reliability in reduction area, memory design relies exceedingly on the peripheral circuitry to recover both speed and electrical integrity</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fast read and write operation separate write driver circuit and sense amplifier dedicated to each column.</a:t>
            </a:r>
            <a:endParaRPr lang="en-I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2C13F9F9-6820-7EE6-1FAD-769FC4570876}"/>
              </a:ext>
            </a:extLst>
          </p:cNvPr>
          <p:cNvSpPr txBox="1"/>
          <p:nvPr/>
        </p:nvSpPr>
        <p:spPr>
          <a:xfrm>
            <a:off x="609600" y="609600"/>
            <a:ext cx="6135328"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Block Diagram of 1Kb SRAM Cell  </a:t>
            </a:r>
          </a:p>
        </p:txBody>
      </p:sp>
      <p:pic>
        <p:nvPicPr>
          <p:cNvPr id="9" name="Picture 8" descr="Block_diagram.jpg"/>
          <p:cNvPicPr>
            <a:picLocks noChangeAspect="1"/>
          </p:cNvPicPr>
          <p:nvPr/>
        </p:nvPicPr>
        <p:blipFill>
          <a:blip r:embed="rId2" cstate="print"/>
          <a:stretch>
            <a:fillRect/>
          </a:stretch>
        </p:blipFill>
        <p:spPr>
          <a:xfrm>
            <a:off x="762000" y="1143000"/>
            <a:ext cx="5334000" cy="5108787"/>
          </a:xfrm>
          <a:prstGeom prst="rect">
            <a:avLst/>
          </a:prstGeom>
        </p:spPr>
      </p:pic>
    </p:spTree>
    <p:extLst>
      <p:ext uri="{BB962C8B-B14F-4D97-AF65-F5344CB8AC3E}">
        <p14:creationId xmlns:p14="http://schemas.microsoft.com/office/powerpoint/2010/main" xmlns="" val="7402449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8538"/>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b="1" dirty="0">
                <a:solidFill>
                  <a:schemeClr val="bg1"/>
                </a:solidFill>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68190"/>
            <a:ext cx="12192000" cy="38981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sp>
        <p:nvSpPr>
          <p:cNvPr id="3" name="TextBox 2">
            <a:extLst>
              <a:ext uri="{FF2B5EF4-FFF2-40B4-BE49-F238E27FC236}">
                <a16:creationId xmlns:a16="http://schemas.microsoft.com/office/drawing/2014/main" xmlns="" id="{A2F92B8B-1B77-4B76-0060-B2229F7DE628}"/>
              </a:ext>
            </a:extLst>
          </p:cNvPr>
          <p:cNvSpPr txBox="1"/>
          <p:nvPr/>
        </p:nvSpPr>
        <p:spPr>
          <a:xfrm>
            <a:off x="2819400" y="533400"/>
            <a:ext cx="6110748"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 PROPOSED METHODOLOGY</a:t>
            </a:r>
          </a:p>
        </p:txBody>
      </p:sp>
      <p:sp>
        <p:nvSpPr>
          <p:cNvPr id="9" name="TextBox 8">
            <a:extLst>
              <a:ext uri="{FF2B5EF4-FFF2-40B4-BE49-F238E27FC236}">
                <a16:creationId xmlns:a16="http://schemas.microsoft.com/office/drawing/2014/main" xmlns="" id="{379E00B3-0AB0-9D5D-4045-6E52BC364601}"/>
              </a:ext>
            </a:extLst>
          </p:cNvPr>
          <p:cNvSpPr txBox="1"/>
          <p:nvPr/>
        </p:nvSpPr>
        <p:spPr>
          <a:xfrm>
            <a:off x="518652" y="1080700"/>
            <a:ext cx="3040191"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Six Transistor SRAM Cell</a:t>
            </a:r>
          </a:p>
        </p:txBody>
      </p:sp>
      <p:pic>
        <p:nvPicPr>
          <p:cNvPr id="10" name="Picture 9">
            <a:extLst>
              <a:ext uri="{FF2B5EF4-FFF2-40B4-BE49-F238E27FC236}">
                <a16:creationId xmlns:a16="http://schemas.microsoft.com/office/drawing/2014/main" xmlns="" id="{D342E852-D48B-D81C-6EE1-3B4BE573FD2B}"/>
              </a:ext>
            </a:extLst>
          </p:cNvPr>
          <p:cNvPicPr>
            <a:picLocks noChangeAspect="1"/>
          </p:cNvPicPr>
          <p:nvPr/>
        </p:nvPicPr>
        <p:blipFill>
          <a:blip r:embed="rId3" cstate="print"/>
          <a:stretch>
            <a:fillRect/>
          </a:stretch>
        </p:blipFill>
        <p:spPr>
          <a:xfrm>
            <a:off x="190500" y="1789829"/>
            <a:ext cx="5257800" cy="4029637"/>
          </a:xfrm>
          <a:prstGeom prst="rect">
            <a:avLst/>
          </a:prstGeom>
        </p:spPr>
      </p:pic>
      <p:sp>
        <p:nvSpPr>
          <p:cNvPr id="13" name="TextBox 12">
            <a:extLst>
              <a:ext uri="{FF2B5EF4-FFF2-40B4-BE49-F238E27FC236}">
                <a16:creationId xmlns:a16="http://schemas.microsoft.com/office/drawing/2014/main" xmlns="" id="{1843C0D0-2095-06FF-810A-E4708EA7E45B}"/>
              </a:ext>
            </a:extLst>
          </p:cNvPr>
          <p:cNvSpPr txBox="1"/>
          <p:nvPr/>
        </p:nvSpPr>
        <p:spPr>
          <a:xfrm>
            <a:off x="5638800" y="1828800"/>
            <a:ext cx="6096000" cy="3000821"/>
          </a:xfrm>
          <a:prstGeom prst="rect">
            <a:avLst/>
          </a:prstGeom>
          <a:noFill/>
        </p:spPr>
        <p:txBody>
          <a:bodyPr wrap="square">
            <a:spAutoFit/>
          </a:bodyPr>
          <a:lstStyle/>
          <a:p>
            <a:pPr marL="742950" lvl="1" indent="-285750" algn="just">
              <a:lnSpc>
                <a:spcPct val="150000"/>
              </a:lnSpc>
              <a:buFont typeface="Arial" panose="020B0604020202020204" pitchFamily="34" charset="0"/>
              <a:buChar char="•"/>
            </a:pPr>
            <a:r>
              <a:rPr lang="en-US" sz="1800" dirty="0">
                <a:latin typeface="Times New Roman" pitchFamily="18" charset="0"/>
                <a:cs typeface="Times New Roman" pitchFamily="18" charset="0"/>
              </a:rPr>
              <a:t>For  the </a:t>
            </a:r>
            <a:r>
              <a:rPr lang="en-US" sz="1800" b="1" dirty="0">
                <a:latin typeface="Times New Roman" pitchFamily="18" charset="0"/>
                <a:cs typeface="Times New Roman" pitchFamily="18" charset="0"/>
              </a:rPr>
              <a:t>faster write operation</a:t>
            </a:r>
            <a:r>
              <a:rPr lang="en-US" sz="1800" dirty="0">
                <a:latin typeface="Times New Roman" pitchFamily="18" charset="0"/>
                <a:cs typeface="Times New Roman" pitchFamily="18" charset="0"/>
              </a:rPr>
              <a:t>, PMOS PM1 needs to be </a:t>
            </a:r>
            <a:r>
              <a:rPr lang="en-US" sz="1800" b="1" dirty="0">
                <a:latin typeface="Times New Roman" pitchFamily="18" charset="0"/>
                <a:cs typeface="Times New Roman" pitchFamily="18" charset="0"/>
              </a:rPr>
              <a:t>weaker</a:t>
            </a:r>
            <a:r>
              <a:rPr lang="en-US" sz="1800" dirty="0">
                <a:latin typeface="Times New Roman" pitchFamily="18" charset="0"/>
                <a:cs typeface="Times New Roman" pitchFamily="18" charset="0"/>
              </a:rPr>
              <a:t> than the access transistor NM1.</a:t>
            </a:r>
          </a:p>
          <a:p>
            <a:pPr marL="742950" lvl="1" indent="-285750" algn="just">
              <a:lnSpc>
                <a:spcPct val="150000"/>
              </a:lnSpc>
              <a:buFont typeface="Arial" panose="020B0604020202020204" pitchFamily="34" charset="0"/>
              <a:buChar char="•"/>
            </a:pPr>
            <a:r>
              <a:rPr lang="en-US" sz="1800" dirty="0">
                <a:latin typeface="Times New Roman" pitchFamily="18" charset="0"/>
                <a:cs typeface="Times New Roman" pitchFamily="18" charset="0"/>
              </a:rPr>
              <a:t>For faster </a:t>
            </a:r>
            <a:r>
              <a:rPr lang="en-US" sz="1800" b="1" dirty="0">
                <a:latin typeface="Times New Roman" pitchFamily="18" charset="0"/>
                <a:cs typeface="Times New Roman" pitchFamily="18" charset="0"/>
              </a:rPr>
              <a:t>read</a:t>
            </a:r>
            <a:r>
              <a:rPr lang="en-US" sz="1800" dirty="0">
                <a:latin typeface="Times New Roman" pitchFamily="18" charset="0"/>
                <a:cs typeface="Times New Roman" pitchFamily="18" charset="0"/>
              </a:rPr>
              <a:t> from the cell the driver </a:t>
            </a:r>
            <a:r>
              <a:rPr lang="en-US" sz="1800" b="1" dirty="0">
                <a:latin typeface="Times New Roman" pitchFamily="18" charset="0"/>
                <a:cs typeface="Times New Roman" pitchFamily="18" charset="0"/>
              </a:rPr>
              <a:t>NM3</a:t>
            </a:r>
            <a:r>
              <a:rPr lang="en-US" sz="1800" dirty="0">
                <a:latin typeface="Times New Roman" pitchFamily="18" charset="0"/>
                <a:cs typeface="Times New Roman" pitchFamily="18" charset="0"/>
              </a:rPr>
              <a:t> must be stronger than the access transistor </a:t>
            </a:r>
            <a:r>
              <a:rPr lang="en-US" sz="1800" b="1" dirty="0">
                <a:latin typeface="Times New Roman" pitchFamily="18" charset="0"/>
                <a:cs typeface="Times New Roman" pitchFamily="18" charset="0"/>
              </a:rPr>
              <a:t>NM1 </a:t>
            </a:r>
            <a:endParaRPr lang="en-US" sz="1800" dirty="0">
              <a:latin typeface="Times New Roman" pitchFamily="18" charset="0"/>
              <a:cs typeface="Times New Roman" pitchFamily="18" charset="0"/>
            </a:endParaRPr>
          </a:p>
          <a:p>
            <a:pPr marL="742950" lvl="1" indent="-285750" algn="just">
              <a:lnSpc>
                <a:spcPct val="150000"/>
              </a:lnSpc>
              <a:buFont typeface="Arial" panose="020B0604020202020204" pitchFamily="34" charset="0"/>
              <a:buChar char="•"/>
            </a:pPr>
            <a:r>
              <a:rPr lang="en-US" sz="1800" dirty="0">
                <a:latin typeface="Times New Roman" pitchFamily="18" charset="0"/>
                <a:cs typeface="Times New Roman" pitchFamily="18" charset="0"/>
              </a:rPr>
              <a:t>Use of wider access transistors helps for faster current flow during read/write access.</a:t>
            </a:r>
          </a:p>
          <a:p>
            <a:pPr marL="742950" lvl="1" indent="-285750" algn="just">
              <a:lnSpc>
                <a:spcPct val="150000"/>
              </a:lnSpc>
              <a:buFont typeface="Arial" panose="020B0604020202020204" pitchFamily="34" charset="0"/>
              <a:buChar char="•"/>
            </a:pPr>
            <a:r>
              <a:rPr lang="en-US" sz="1800" b="1" dirty="0">
                <a:latin typeface="Times New Roman" pitchFamily="18" charset="0"/>
                <a:cs typeface="Times New Roman" pitchFamily="18" charset="0"/>
              </a:rPr>
              <a:t>( W/L)pull-up  &lt;  ( W/L)access  &lt;&lt; ( W/L) pull-down</a:t>
            </a:r>
            <a:endParaRPr lang="en-IN" sz="1800" b="1" dirty="0">
              <a:latin typeface="Times New Roman" pitchFamily="18" charset="0"/>
              <a:cs typeface="Times New Roman" pitchFamily="18" charset="0"/>
            </a:endParaRPr>
          </a:p>
        </p:txBody>
      </p:sp>
    </p:spTree>
    <p:extLst>
      <p:ext uri="{BB962C8B-B14F-4D97-AF65-F5344CB8AC3E}">
        <p14:creationId xmlns:p14="http://schemas.microsoft.com/office/powerpoint/2010/main" xmlns="" val="22490745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b="1" dirty="0">
                <a:solidFill>
                  <a:schemeClr val="bg1"/>
                </a:solidFill>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68190"/>
            <a:ext cx="12192000" cy="38981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sp>
        <p:nvSpPr>
          <p:cNvPr id="8" name="TextBox 7">
            <a:extLst>
              <a:ext uri="{FF2B5EF4-FFF2-40B4-BE49-F238E27FC236}">
                <a16:creationId xmlns:a16="http://schemas.microsoft.com/office/drawing/2014/main" xmlns="" id="{26978AA5-BB10-91FA-BFFC-94DDE0678944}"/>
              </a:ext>
            </a:extLst>
          </p:cNvPr>
          <p:cNvSpPr txBox="1"/>
          <p:nvPr/>
        </p:nvSpPr>
        <p:spPr>
          <a:xfrm>
            <a:off x="457200" y="685800"/>
            <a:ext cx="10820400"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Designing of </a:t>
            </a:r>
            <a:r>
              <a:rPr lang="en-US" sz="2000" b="1" dirty="0">
                <a:latin typeface="Times New Roman" panose="02020603050405020304" pitchFamily="18" charset="0"/>
                <a:cs typeface="Times New Roman" panose="02020603050405020304" pitchFamily="18" charset="0"/>
              </a:rPr>
              <a:t>Pre-charge Circuit: </a:t>
            </a:r>
            <a:endParaRPr lang="en-IN" sz="2000" b="1" dirty="0"/>
          </a:p>
        </p:txBody>
      </p:sp>
      <p:sp>
        <p:nvSpPr>
          <p:cNvPr id="4" name="TextBox 3">
            <a:extLst>
              <a:ext uri="{FF2B5EF4-FFF2-40B4-BE49-F238E27FC236}">
                <a16:creationId xmlns:a16="http://schemas.microsoft.com/office/drawing/2014/main" xmlns="" id="{1B383C71-F118-DAFD-61BF-AA24324F171F}"/>
              </a:ext>
            </a:extLst>
          </p:cNvPr>
          <p:cNvSpPr txBox="1"/>
          <p:nvPr/>
        </p:nvSpPr>
        <p:spPr>
          <a:xfrm>
            <a:off x="5766822" y="1289477"/>
            <a:ext cx="6111240" cy="521681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pre-charge circuit is one of the vital components that is constantly utilized within the SRAM cell.</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This circuit is used to charge the bit line and bit line bar  to supply voltage VDD and pre-charging operation should perform before every write and read operation.</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Transistors M1 and M0 will </a:t>
            </a:r>
            <a:r>
              <a:rPr lang="en-US" dirty="0" err="1">
                <a:latin typeface="Times New Roman" panose="02020603050405020304" pitchFamily="18" charset="0"/>
                <a:cs typeface="Times New Roman" panose="02020603050405020304" pitchFamily="18" charset="0"/>
              </a:rPr>
              <a:t>precharge</a:t>
            </a:r>
            <a:r>
              <a:rPr lang="en-US" dirty="0">
                <a:latin typeface="Times New Roman" panose="02020603050405020304" pitchFamily="18" charset="0"/>
                <a:cs typeface="Times New Roman" panose="02020603050405020304" pitchFamily="18" charset="0"/>
              </a:rPr>
              <a:t> the bit lines while transistor M2 will equalize them to ensure that both the bit lines within a pair are at the same potential before the cell is read.</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 bit lines have high capacitance, </a:t>
            </a:r>
            <a:r>
              <a:rPr lang="en-US" dirty="0" err="1">
                <a:latin typeface="Times New Roman" panose="02020603050405020304" pitchFamily="18" charset="0"/>
                <a:cs typeface="Times New Roman" panose="02020603050405020304" pitchFamily="18" charset="0"/>
              </a:rPr>
              <a:t>precharge</a:t>
            </a:r>
            <a:r>
              <a:rPr lang="en-US" dirty="0">
                <a:latin typeface="Times New Roman" panose="02020603050405020304" pitchFamily="18" charset="0"/>
                <a:cs typeface="Times New Roman" panose="02020603050405020304" pitchFamily="18" charset="0"/>
              </a:rPr>
              <a:t> circuit needs to provide large current to bit lines to get charged quickly.</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xmlns="" id="{4DF8773F-497E-A4DF-B9F6-799CED45B57D}"/>
              </a:ext>
            </a:extLst>
          </p:cNvPr>
          <p:cNvPicPr>
            <a:picLocks noChangeAspect="1"/>
          </p:cNvPicPr>
          <p:nvPr/>
        </p:nvPicPr>
        <p:blipFill>
          <a:blip r:embed="rId2" cstate="print"/>
          <a:stretch>
            <a:fillRect/>
          </a:stretch>
        </p:blipFill>
        <p:spPr>
          <a:xfrm>
            <a:off x="177798" y="1524000"/>
            <a:ext cx="5558544" cy="4403702"/>
          </a:xfrm>
          <a:prstGeom prst="rect">
            <a:avLst/>
          </a:prstGeom>
        </p:spPr>
      </p:pic>
    </p:spTree>
    <p:extLst>
      <p:ext uri="{BB962C8B-B14F-4D97-AF65-F5344CB8AC3E}">
        <p14:creationId xmlns:p14="http://schemas.microsoft.com/office/powerpoint/2010/main" xmlns="" val="354432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43200" y="456199"/>
            <a:ext cx="6705600"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 </a:t>
            </a:r>
            <a:endParaRPr lang="en-US" sz="2400" b="1" dirty="0">
              <a:latin typeface="Times New Roman" panose="02020603050405020304" pitchFamily="18" charset="0"/>
              <a:cs typeface="Times New Roman" panose="02020603050405020304" pitchFamily="18" charset="0"/>
            </a:endParaRPr>
          </a:p>
        </p:txBody>
      </p:sp>
      <p:sp>
        <p:nvSpPr>
          <p:cNvPr id="6" name="Rectangle 5"/>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7700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sp>
        <p:nvSpPr>
          <p:cNvPr id="5" name="TextBox 4">
            <a:extLst>
              <a:ext uri="{FF2B5EF4-FFF2-40B4-BE49-F238E27FC236}">
                <a16:creationId xmlns:a16="http://schemas.microsoft.com/office/drawing/2014/main" xmlns="" id="{9CC69784-D34B-985A-369D-377E01BF9FB8}"/>
              </a:ext>
            </a:extLst>
          </p:cNvPr>
          <p:cNvSpPr txBox="1"/>
          <p:nvPr/>
        </p:nvSpPr>
        <p:spPr>
          <a:xfrm>
            <a:off x="457200" y="609600"/>
            <a:ext cx="381000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Simulation result of  Pre-charge</a:t>
            </a:r>
          </a:p>
        </p:txBody>
      </p:sp>
      <p:pic>
        <p:nvPicPr>
          <p:cNvPr id="8" name="Picture 7" descr="Pre_Charge_wf.png"/>
          <p:cNvPicPr>
            <a:picLocks noChangeAspect="1"/>
          </p:cNvPicPr>
          <p:nvPr/>
        </p:nvPicPr>
        <p:blipFill>
          <a:blip r:embed="rId2" cstate="print"/>
          <a:stretch>
            <a:fillRect/>
          </a:stretch>
        </p:blipFill>
        <p:spPr>
          <a:xfrm>
            <a:off x="914400" y="1219200"/>
            <a:ext cx="10394114" cy="4606855"/>
          </a:xfrm>
          <a:prstGeom prst="rect">
            <a:avLst/>
          </a:prstGeom>
        </p:spPr>
      </p:pic>
    </p:spTree>
    <p:extLst>
      <p:ext uri="{BB962C8B-B14F-4D97-AF65-F5344CB8AC3E}">
        <p14:creationId xmlns:p14="http://schemas.microsoft.com/office/powerpoint/2010/main" xmlns="" val="9588075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b="1" dirty="0">
                <a:solidFill>
                  <a:schemeClr val="bg1"/>
                </a:solidFill>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68190"/>
            <a:ext cx="12192000" cy="38981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sp>
        <p:nvSpPr>
          <p:cNvPr id="3" name="TextBox 2">
            <a:extLst>
              <a:ext uri="{FF2B5EF4-FFF2-40B4-BE49-F238E27FC236}">
                <a16:creationId xmlns:a16="http://schemas.microsoft.com/office/drawing/2014/main" xmlns="" id="{640369AD-EDBF-8CA8-ADE7-BA0C27B42E9D}"/>
              </a:ext>
            </a:extLst>
          </p:cNvPr>
          <p:cNvSpPr txBox="1"/>
          <p:nvPr/>
        </p:nvSpPr>
        <p:spPr>
          <a:xfrm>
            <a:off x="609600" y="685800"/>
            <a:ext cx="5029200"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Design and implementation of </a:t>
            </a:r>
            <a:r>
              <a:rPr lang="en-IN" sz="2000" b="1" dirty="0"/>
              <a:t>Write Driver:</a:t>
            </a:r>
          </a:p>
        </p:txBody>
      </p:sp>
      <p:pic>
        <p:nvPicPr>
          <p:cNvPr id="4" name="Picture 3">
            <a:extLst>
              <a:ext uri="{FF2B5EF4-FFF2-40B4-BE49-F238E27FC236}">
                <a16:creationId xmlns:a16="http://schemas.microsoft.com/office/drawing/2014/main" xmlns="" id="{0634AC9E-BE31-2DD7-368E-B326AC389BD1}"/>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l="4375" t="4363" r="3750" b="2132"/>
          <a:stretch/>
        </p:blipFill>
        <p:spPr>
          <a:xfrm>
            <a:off x="98323" y="1524000"/>
            <a:ext cx="8281219" cy="4152900"/>
          </a:xfrm>
          <a:prstGeom prst="rect">
            <a:avLst/>
          </a:prstGeom>
        </p:spPr>
      </p:pic>
      <p:sp>
        <p:nvSpPr>
          <p:cNvPr id="11" name="TextBox 10">
            <a:extLst>
              <a:ext uri="{FF2B5EF4-FFF2-40B4-BE49-F238E27FC236}">
                <a16:creationId xmlns:a16="http://schemas.microsoft.com/office/drawing/2014/main" xmlns="" id="{DFD77FF5-3EAA-36E1-18D3-438A2043FD42}"/>
              </a:ext>
            </a:extLst>
          </p:cNvPr>
          <p:cNvSpPr txBox="1"/>
          <p:nvPr/>
        </p:nvSpPr>
        <p:spPr>
          <a:xfrm>
            <a:off x="8458200" y="1524000"/>
            <a:ext cx="3593690" cy="3970318"/>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When the write enable signal (WE) is high, the input data (DATA) is written onto the </a:t>
            </a:r>
            <a:r>
              <a:rPr lang="en-US" dirty="0" err="1">
                <a:latin typeface="Times New Roman" panose="02020603050405020304" pitchFamily="18" charset="0"/>
                <a:cs typeface="Times New Roman" panose="02020603050405020304" pitchFamily="18" charset="0"/>
              </a:rPr>
              <a:t>bitlines</a:t>
            </a:r>
            <a:r>
              <a:rPr lang="en-US" dirty="0">
                <a:latin typeface="Times New Roman" panose="02020603050405020304" pitchFamily="18" charset="0"/>
                <a:cs typeface="Times New Roman" panose="02020603050405020304" pitchFamily="18" charset="0"/>
              </a:rPr>
              <a:t> (BL and BLB) using two  pass transistors (NM1 and NM2).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DATA is high, BL is pulled high and BLB is pulled low, and vice-versa if DATA is low.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written data is then stored in the corresponding SRAM cell connected to the activated </a:t>
            </a:r>
            <a:r>
              <a:rPr lang="en-US" dirty="0" err="1">
                <a:latin typeface="Times New Roman" panose="02020603050405020304" pitchFamily="18" charset="0"/>
                <a:cs typeface="Times New Roman" panose="02020603050405020304" pitchFamily="18" charset="0"/>
              </a:rPr>
              <a:t>bitlines</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40892412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43200" y="456199"/>
            <a:ext cx="6705600"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 </a:t>
            </a:r>
            <a:endParaRPr lang="en-US" sz="2400" b="1" dirty="0">
              <a:latin typeface="Times New Roman" panose="02020603050405020304" pitchFamily="18" charset="0"/>
              <a:cs typeface="Times New Roman" panose="02020603050405020304" pitchFamily="18" charset="0"/>
            </a:endParaRPr>
          </a:p>
        </p:txBody>
      </p:sp>
      <p:sp>
        <p:nvSpPr>
          <p:cNvPr id="6" name="Rectangle 5"/>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7700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pic>
        <p:nvPicPr>
          <p:cNvPr id="3" name="Picture 2">
            <a:extLst>
              <a:ext uri="{FF2B5EF4-FFF2-40B4-BE49-F238E27FC236}">
                <a16:creationId xmlns:a16="http://schemas.microsoft.com/office/drawing/2014/main" xmlns="" id="{F3A956C5-78AD-F38E-8514-DF509397AD0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33400" y="1066800"/>
            <a:ext cx="11049000" cy="5333999"/>
          </a:xfrm>
          <a:prstGeom prst="rect">
            <a:avLst/>
          </a:prstGeom>
        </p:spPr>
      </p:pic>
      <p:sp>
        <p:nvSpPr>
          <p:cNvPr id="5" name="TextBox 4">
            <a:extLst>
              <a:ext uri="{FF2B5EF4-FFF2-40B4-BE49-F238E27FC236}">
                <a16:creationId xmlns:a16="http://schemas.microsoft.com/office/drawing/2014/main" xmlns="" id="{9C67A00A-C25B-5600-46C8-771B9207A11B}"/>
              </a:ext>
            </a:extLst>
          </p:cNvPr>
          <p:cNvSpPr txBox="1"/>
          <p:nvPr/>
        </p:nvSpPr>
        <p:spPr>
          <a:xfrm>
            <a:off x="457200" y="539293"/>
            <a:ext cx="373380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Simulation result of write driver </a:t>
            </a:r>
          </a:p>
        </p:txBody>
      </p:sp>
    </p:spTree>
    <p:extLst>
      <p:ext uri="{BB962C8B-B14F-4D97-AF65-F5344CB8AC3E}">
        <p14:creationId xmlns:p14="http://schemas.microsoft.com/office/powerpoint/2010/main" xmlns="" val="24208800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0047"/>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7700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sp>
        <p:nvSpPr>
          <p:cNvPr id="3" name="object 2">
            <a:extLst>
              <a:ext uri="{FF2B5EF4-FFF2-40B4-BE49-F238E27FC236}">
                <a16:creationId xmlns:a16="http://schemas.microsoft.com/office/drawing/2014/main" xmlns="" id="{2144C31E-DE36-CC39-9DBF-1C2BFA9FF74F}"/>
              </a:ext>
            </a:extLst>
          </p:cNvPr>
          <p:cNvSpPr/>
          <p:nvPr/>
        </p:nvSpPr>
        <p:spPr>
          <a:xfrm>
            <a:off x="4009644" y="1107948"/>
            <a:ext cx="2740660" cy="350520"/>
          </a:xfrm>
          <a:custGeom>
            <a:avLst/>
            <a:gdLst/>
            <a:ahLst/>
            <a:cxnLst/>
            <a:rect l="l" t="t" r="r" b="b"/>
            <a:pathLst>
              <a:path w="2740659" h="350519">
                <a:moveTo>
                  <a:pt x="0" y="350519"/>
                </a:moveTo>
                <a:lnTo>
                  <a:pt x="2740152" y="350519"/>
                </a:lnTo>
              </a:path>
              <a:path w="2740659" h="350519">
                <a:moveTo>
                  <a:pt x="0" y="0"/>
                </a:moveTo>
                <a:lnTo>
                  <a:pt x="2740152" y="0"/>
                </a:lnTo>
              </a:path>
            </a:pathLst>
          </a:custGeom>
          <a:ln w="13716">
            <a:solidFill>
              <a:srgbClr val="FDC800"/>
            </a:solidFill>
          </a:ln>
        </p:spPr>
        <p:txBody>
          <a:bodyPr wrap="square" lIns="0" tIns="0" rIns="0" bIns="0" rtlCol="0"/>
          <a:lstStyle/>
          <a:p>
            <a:endParaRPr/>
          </a:p>
        </p:txBody>
      </p:sp>
      <p:sp>
        <p:nvSpPr>
          <p:cNvPr id="8" name="object 3">
            <a:extLst>
              <a:ext uri="{FF2B5EF4-FFF2-40B4-BE49-F238E27FC236}">
                <a16:creationId xmlns:a16="http://schemas.microsoft.com/office/drawing/2014/main" xmlns="" id="{EA974F9C-8E55-6574-AF85-F83E7EEFD675}"/>
              </a:ext>
            </a:extLst>
          </p:cNvPr>
          <p:cNvSpPr txBox="1"/>
          <p:nvPr/>
        </p:nvSpPr>
        <p:spPr>
          <a:xfrm>
            <a:off x="4198068" y="1160810"/>
            <a:ext cx="2428875" cy="267335"/>
          </a:xfrm>
          <a:prstGeom prst="rect">
            <a:avLst/>
          </a:prstGeom>
        </p:spPr>
        <p:txBody>
          <a:bodyPr vert="horz" wrap="square" lIns="0" tIns="16510" rIns="0" bIns="0" rtlCol="0">
            <a:spAutoFit/>
          </a:bodyPr>
          <a:lstStyle/>
          <a:p>
            <a:pPr marL="12700">
              <a:lnSpc>
                <a:spcPct val="100000"/>
              </a:lnSpc>
              <a:spcBef>
                <a:spcPts val="130"/>
              </a:spcBef>
            </a:pPr>
            <a:r>
              <a:rPr sz="1550" b="1" spc="10" dirty="0">
                <a:latin typeface="Times New Roman"/>
                <a:cs typeface="Times New Roman"/>
              </a:rPr>
              <a:t>Institute</a:t>
            </a:r>
            <a:r>
              <a:rPr sz="1550" b="1" spc="-40" dirty="0">
                <a:latin typeface="Times New Roman"/>
                <a:cs typeface="Times New Roman"/>
              </a:rPr>
              <a:t> </a:t>
            </a:r>
            <a:r>
              <a:rPr sz="1550" b="1" dirty="0">
                <a:latin typeface="Times New Roman"/>
                <a:cs typeface="Times New Roman"/>
              </a:rPr>
              <a:t>Vision</a:t>
            </a:r>
            <a:r>
              <a:rPr sz="1550" b="1" spc="-15" dirty="0">
                <a:latin typeface="Times New Roman"/>
                <a:cs typeface="Times New Roman"/>
              </a:rPr>
              <a:t> </a:t>
            </a:r>
            <a:r>
              <a:rPr sz="1550" b="1" spc="10" dirty="0">
                <a:latin typeface="Times New Roman"/>
                <a:cs typeface="Times New Roman"/>
              </a:rPr>
              <a:t>and</a:t>
            </a:r>
            <a:r>
              <a:rPr sz="1550" b="1" dirty="0">
                <a:latin typeface="Times New Roman"/>
                <a:cs typeface="Times New Roman"/>
              </a:rPr>
              <a:t> </a:t>
            </a:r>
            <a:r>
              <a:rPr sz="1550" b="1" spc="10" dirty="0">
                <a:latin typeface="Times New Roman"/>
                <a:cs typeface="Times New Roman"/>
              </a:rPr>
              <a:t>Mission</a:t>
            </a:r>
            <a:endParaRPr sz="1550">
              <a:latin typeface="Times New Roman"/>
              <a:cs typeface="Times New Roman"/>
            </a:endParaRPr>
          </a:p>
        </p:txBody>
      </p:sp>
      <p:sp>
        <p:nvSpPr>
          <p:cNvPr id="9" name="object 4">
            <a:extLst>
              <a:ext uri="{FF2B5EF4-FFF2-40B4-BE49-F238E27FC236}">
                <a16:creationId xmlns:a16="http://schemas.microsoft.com/office/drawing/2014/main" xmlns="" id="{43F1BF77-9BDA-29B7-9DE9-ECC346DE6C19}"/>
              </a:ext>
            </a:extLst>
          </p:cNvPr>
          <p:cNvSpPr txBox="1"/>
          <p:nvPr/>
        </p:nvSpPr>
        <p:spPr>
          <a:xfrm>
            <a:off x="1981200" y="1790410"/>
            <a:ext cx="7623175" cy="1260475"/>
          </a:xfrm>
          <a:prstGeom prst="rect">
            <a:avLst/>
          </a:prstGeom>
          <a:solidFill>
            <a:srgbClr val="F0F6D1"/>
          </a:solidFill>
          <a:ln w="7619">
            <a:solidFill>
              <a:srgbClr val="6D90A0"/>
            </a:solidFill>
          </a:ln>
        </p:spPr>
        <p:txBody>
          <a:bodyPr vert="horz" wrap="square" lIns="0" tIns="36195" rIns="0" bIns="0" rtlCol="0">
            <a:spAutoFit/>
          </a:bodyPr>
          <a:lstStyle/>
          <a:p>
            <a:pPr marL="78740">
              <a:lnSpc>
                <a:spcPct val="100000"/>
              </a:lnSpc>
              <a:spcBef>
                <a:spcPts val="285"/>
              </a:spcBef>
            </a:pPr>
            <a:r>
              <a:rPr sz="1550" b="1" u="heavy" dirty="0">
                <a:solidFill>
                  <a:srgbClr val="0070BF"/>
                </a:solidFill>
                <a:uFill>
                  <a:solidFill>
                    <a:srgbClr val="0070BF"/>
                  </a:solidFill>
                </a:uFill>
                <a:latin typeface="Times New Roman"/>
                <a:cs typeface="Times New Roman"/>
              </a:rPr>
              <a:t>Vision:</a:t>
            </a:r>
            <a:endParaRPr sz="1550" dirty="0">
              <a:latin typeface="Times New Roman"/>
              <a:cs typeface="Times New Roman"/>
            </a:endParaRPr>
          </a:p>
          <a:p>
            <a:pPr marL="78740" marR="74295" algn="just">
              <a:lnSpc>
                <a:spcPct val="101699"/>
              </a:lnSpc>
              <a:spcBef>
                <a:spcPts val="5"/>
              </a:spcBef>
            </a:pPr>
            <a:r>
              <a:rPr sz="1600" spc="-35" dirty="0">
                <a:solidFill>
                  <a:srgbClr val="262626"/>
                </a:solidFill>
                <a:latin typeface="Times New Roman"/>
                <a:cs typeface="Times New Roman"/>
              </a:rPr>
              <a:t>To</a:t>
            </a:r>
            <a:r>
              <a:rPr sz="1600" spc="-30" dirty="0">
                <a:solidFill>
                  <a:srgbClr val="262626"/>
                </a:solidFill>
                <a:latin typeface="Times New Roman"/>
                <a:cs typeface="Times New Roman"/>
              </a:rPr>
              <a:t> </a:t>
            </a:r>
            <a:r>
              <a:rPr sz="1600" spc="10" dirty="0">
                <a:solidFill>
                  <a:srgbClr val="262626"/>
                </a:solidFill>
                <a:latin typeface="Times New Roman"/>
                <a:cs typeface="Times New Roman"/>
              </a:rPr>
              <a:t>Establish and </a:t>
            </a:r>
            <a:r>
              <a:rPr sz="1600" spc="15" dirty="0">
                <a:solidFill>
                  <a:srgbClr val="262626"/>
                </a:solidFill>
                <a:latin typeface="Times New Roman"/>
                <a:cs typeface="Times New Roman"/>
              </a:rPr>
              <a:t>Develop </a:t>
            </a:r>
            <a:r>
              <a:rPr sz="1600" spc="10" dirty="0">
                <a:solidFill>
                  <a:srgbClr val="262626"/>
                </a:solidFill>
                <a:latin typeface="Times New Roman"/>
                <a:cs typeface="Times New Roman"/>
              </a:rPr>
              <a:t>the </a:t>
            </a:r>
            <a:r>
              <a:rPr sz="1600" spc="5" dirty="0">
                <a:solidFill>
                  <a:srgbClr val="262626"/>
                </a:solidFill>
                <a:latin typeface="Times New Roman"/>
                <a:cs typeface="Times New Roman"/>
              </a:rPr>
              <a:t>Institute as </a:t>
            </a:r>
            <a:r>
              <a:rPr sz="1600" spc="15" dirty="0">
                <a:solidFill>
                  <a:srgbClr val="262626"/>
                </a:solidFill>
                <a:latin typeface="Times New Roman"/>
                <a:cs typeface="Times New Roman"/>
              </a:rPr>
              <a:t>a </a:t>
            </a:r>
            <a:r>
              <a:rPr sz="1600" spc="5" dirty="0">
                <a:solidFill>
                  <a:srgbClr val="262626"/>
                </a:solidFill>
                <a:latin typeface="Times New Roman"/>
                <a:cs typeface="Times New Roman"/>
              </a:rPr>
              <a:t>centre </a:t>
            </a:r>
            <a:r>
              <a:rPr sz="1600" spc="10" dirty="0">
                <a:solidFill>
                  <a:srgbClr val="262626"/>
                </a:solidFill>
                <a:latin typeface="Times New Roman"/>
                <a:cs typeface="Times New Roman"/>
              </a:rPr>
              <a:t>of higher learning, </a:t>
            </a:r>
            <a:r>
              <a:rPr sz="1600" spc="5" dirty="0">
                <a:solidFill>
                  <a:srgbClr val="262626"/>
                </a:solidFill>
                <a:latin typeface="Times New Roman"/>
                <a:cs typeface="Times New Roman"/>
              </a:rPr>
              <a:t>ever abreast </a:t>
            </a:r>
            <a:r>
              <a:rPr sz="1600" spc="10" dirty="0">
                <a:solidFill>
                  <a:srgbClr val="262626"/>
                </a:solidFill>
                <a:latin typeface="Times New Roman"/>
                <a:cs typeface="Times New Roman"/>
              </a:rPr>
              <a:t>with </a:t>
            </a:r>
            <a:r>
              <a:rPr sz="1600" spc="15" dirty="0">
                <a:solidFill>
                  <a:srgbClr val="262626"/>
                </a:solidFill>
                <a:latin typeface="Times New Roman"/>
                <a:cs typeface="Times New Roman"/>
              </a:rPr>
              <a:t> </a:t>
            </a:r>
            <a:r>
              <a:rPr sz="1600" spc="10" dirty="0">
                <a:solidFill>
                  <a:srgbClr val="262626"/>
                </a:solidFill>
                <a:latin typeface="Times New Roman"/>
                <a:cs typeface="Times New Roman"/>
              </a:rPr>
              <a:t>expanding  </a:t>
            </a:r>
            <a:r>
              <a:rPr sz="1600" spc="15" dirty="0">
                <a:solidFill>
                  <a:srgbClr val="262626"/>
                </a:solidFill>
                <a:latin typeface="Times New Roman"/>
                <a:cs typeface="Times New Roman"/>
              </a:rPr>
              <a:t> </a:t>
            </a:r>
            <a:r>
              <a:rPr sz="1600" spc="10" dirty="0">
                <a:solidFill>
                  <a:srgbClr val="262626"/>
                </a:solidFill>
                <a:latin typeface="Times New Roman"/>
                <a:cs typeface="Times New Roman"/>
              </a:rPr>
              <a:t>horizon   </a:t>
            </a:r>
            <a:r>
              <a:rPr sz="1600" spc="15" dirty="0">
                <a:solidFill>
                  <a:srgbClr val="262626"/>
                </a:solidFill>
                <a:latin typeface="Times New Roman"/>
                <a:cs typeface="Times New Roman"/>
              </a:rPr>
              <a:t> </a:t>
            </a:r>
            <a:r>
              <a:rPr sz="1600" spc="10" dirty="0">
                <a:solidFill>
                  <a:srgbClr val="262626"/>
                </a:solidFill>
                <a:latin typeface="Times New Roman"/>
                <a:cs typeface="Times New Roman"/>
              </a:rPr>
              <a:t>of   </a:t>
            </a:r>
            <a:r>
              <a:rPr sz="1600" spc="15" dirty="0">
                <a:solidFill>
                  <a:srgbClr val="262626"/>
                </a:solidFill>
                <a:latin typeface="Times New Roman"/>
                <a:cs typeface="Times New Roman"/>
              </a:rPr>
              <a:t> </a:t>
            </a:r>
            <a:r>
              <a:rPr sz="1600" spc="10" dirty="0">
                <a:solidFill>
                  <a:srgbClr val="262626"/>
                </a:solidFill>
                <a:latin typeface="Times New Roman"/>
                <a:cs typeface="Times New Roman"/>
              </a:rPr>
              <a:t>knowledge   </a:t>
            </a:r>
            <a:r>
              <a:rPr sz="1600" spc="15" dirty="0">
                <a:solidFill>
                  <a:srgbClr val="262626"/>
                </a:solidFill>
                <a:latin typeface="Times New Roman"/>
                <a:cs typeface="Times New Roman"/>
              </a:rPr>
              <a:t> </a:t>
            </a:r>
            <a:r>
              <a:rPr sz="1600" spc="10" dirty="0">
                <a:solidFill>
                  <a:srgbClr val="262626"/>
                </a:solidFill>
                <a:latin typeface="Times New Roman"/>
                <a:cs typeface="Times New Roman"/>
              </a:rPr>
              <a:t>in   </a:t>
            </a:r>
            <a:r>
              <a:rPr sz="1600" spc="15" dirty="0">
                <a:solidFill>
                  <a:srgbClr val="262626"/>
                </a:solidFill>
                <a:latin typeface="Times New Roman"/>
                <a:cs typeface="Times New Roman"/>
              </a:rPr>
              <a:t> </a:t>
            </a:r>
            <a:r>
              <a:rPr sz="1600" spc="10" dirty="0">
                <a:solidFill>
                  <a:srgbClr val="262626"/>
                </a:solidFill>
                <a:latin typeface="Times New Roman"/>
                <a:cs typeface="Times New Roman"/>
              </a:rPr>
              <a:t>the   </a:t>
            </a:r>
            <a:r>
              <a:rPr sz="1600" spc="15" dirty="0">
                <a:solidFill>
                  <a:srgbClr val="262626"/>
                </a:solidFill>
                <a:latin typeface="Times New Roman"/>
                <a:cs typeface="Times New Roman"/>
              </a:rPr>
              <a:t> </a:t>
            </a:r>
            <a:r>
              <a:rPr sz="1600" spc="5" dirty="0">
                <a:solidFill>
                  <a:srgbClr val="262626"/>
                </a:solidFill>
                <a:latin typeface="Times New Roman"/>
                <a:cs typeface="Times New Roman"/>
              </a:rPr>
              <a:t>field   </a:t>
            </a:r>
            <a:r>
              <a:rPr sz="1600" spc="400" dirty="0">
                <a:solidFill>
                  <a:srgbClr val="262626"/>
                </a:solidFill>
                <a:latin typeface="Times New Roman"/>
                <a:cs typeface="Times New Roman"/>
              </a:rPr>
              <a:t> </a:t>
            </a:r>
            <a:r>
              <a:rPr sz="1600" spc="10" dirty="0">
                <a:solidFill>
                  <a:srgbClr val="262626"/>
                </a:solidFill>
                <a:latin typeface="Times New Roman"/>
                <a:cs typeface="Times New Roman"/>
              </a:rPr>
              <a:t>of   </a:t>
            </a:r>
            <a:r>
              <a:rPr sz="1600" spc="15" dirty="0">
                <a:solidFill>
                  <a:srgbClr val="262626"/>
                </a:solidFill>
                <a:latin typeface="Times New Roman"/>
                <a:cs typeface="Times New Roman"/>
              </a:rPr>
              <a:t> </a:t>
            </a:r>
            <a:r>
              <a:rPr sz="1600" spc="10" dirty="0">
                <a:solidFill>
                  <a:srgbClr val="262626"/>
                </a:solidFill>
                <a:latin typeface="Times New Roman"/>
                <a:cs typeface="Times New Roman"/>
              </a:rPr>
              <a:t>Engineering   </a:t>
            </a:r>
            <a:r>
              <a:rPr sz="1600" spc="15" dirty="0">
                <a:solidFill>
                  <a:srgbClr val="262626"/>
                </a:solidFill>
                <a:latin typeface="Times New Roman"/>
                <a:cs typeface="Times New Roman"/>
              </a:rPr>
              <a:t> </a:t>
            </a:r>
            <a:r>
              <a:rPr sz="1600" spc="5" dirty="0">
                <a:solidFill>
                  <a:srgbClr val="262626"/>
                </a:solidFill>
                <a:latin typeface="Times New Roman"/>
                <a:cs typeface="Times New Roman"/>
              </a:rPr>
              <a:t>and </a:t>
            </a:r>
            <a:r>
              <a:rPr sz="1600" spc="10" dirty="0">
                <a:solidFill>
                  <a:srgbClr val="262626"/>
                </a:solidFill>
                <a:latin typeface="Times New Roman"/>
                <a:cs typeface="Times New Roman"/>
              </a:rPr>
              <a:t> </a:t>
            </a:r>
            <a:r>
              <a:rPr sz="1600" spc="-10" dirty="0">
                <a:solidFill>
                  <a:srgbClr val="262626"/>
                </a:solidFill>
                <a:latin typeface="Times New Roman"/>
                <a:cs typeface="Times New Roman"/>
              </a:rPr>
              <a:t>Technology, </a:t>
            </a:r>
            <a:r>
              <a:rPr sz="1600" spc="10" dirty="0">
                <a:solidFill>
                  <a:srgbClr val="262626"/>
                </a:solidFill>
                <a:latin typeface="Times New Roman"/>
                <a:cs typeface="Times New Roman"/>
              </a:rPr>
              <a:t>with </a:t>
            </a:r>
            <a:r>
              <a:rPr sz="1600" spc="5" dirty="0">
                <a:solidFill>
                  <a:srgbClr val="262626"/>
                </a:solidFill>
                <a:latin typeface="Times New Roman"/>
                <a:cs typeface="Times New Roman"/>
              </a:rPr>
              <a:t>Entrepreneurial thinking, </a:t>
            </a:r>
            <a:r>
              <a:rPr sz="1600" spc="10" dirty="0">
                <a:solidFill>
                  <a:srgbClr val="262626"/>
                </a:solidFill>
                <a:latin typeface="Times New Roman"/>
                <a:cs typeface="Times New Roman"/>
              </a:rPr>
              <a:t>Leadership Excellence for </a:t>
            </a:r>
            <a:r>
              <a:rPr sz="1600" spc="5" dirty="0">
                <a:solidFill>
                  <a:srgbClr val="262626"/>
                </a:solidFill>
                <a:latin typeface="Times New Roman"/>
                <a:cs typeface="Times New Roman"/>
              </a:rPr>
              <a:t>life-long </a:t>
            </a:r>
            <a:r>
              <a:rPr sz="1600" spc="10" dirty="0">
                <a:solidFill>
                  <a:srgbClr val="262626"/>
                </a:solidFill>
                <a:latin typeface="Times New Roman"/>
                <a:cs typeface="Times New Roman"/>
              </a:rPr>
              <a:t>success </a:t>
            </a:r>
            <a:r>
              <a:rPr sz="1600" spc="15" dirty="0">
                <a:solidFill>
                  <a:srgbClr val="262626"/>
                </a:solidFill>
                <a:latin typeface="Times New Roman"/>
                <a:cs typeface="Times New Roman"/>
              </a:rPr>
              <a:t>and </a:t>
            </a:r>
            <a:r>
              <a:rPr sz="1600" spc="20" dirty="0">
                <a:solidFill>
                  <a:srgbClr val="262626"/>
                </a:solidFill>
                <a:latin typeface="Times New Roman"/>
                <a:cs typeface="Times New Roman"/>
              </a:rPr>
              <a:t> </a:t>
            </a:r>
            <a:r>
              <a:rPr sz="1600" spc="10" dirty="0">
                <a:solidFill>
                  <a:srgbClr val="262626"/>
                </a:solidFill>
                <a:latin typeface="Times New Roman"/>
                <a:cs typeface="Times New Roman"/>
              </a:rPr>
              <a:t>solve</a:t>
            </a:r>
            <a:r>
              <a:rPr sz="1600" spc="-20" dirty="0">
                <a:solidFill>
                  <a:srgbClr val="262626"/>
                </a:solidFill>
                <a:latin typeface="Times New Roman"/>
                <a:cs typeface="Times New Roman"/>
              </a:rPr>
              <a:t> </a:t>
            </a:r>
            <a:r>
              <a:rPr sz="1600" spc="10" dirty="0">
                <a:solidFill>
                  <a:srgbClr val="262626"/>
                </a:solidFill>
                <a:latin typeface="Times New Roman"/>
                <a:cs typeface="Times New Roman"/>
              </a:rPr>
              <a:t>societal</a:t>
            </a:r>
            <a:r>
              <a:rPr sz="1600" spc="-40" dirty="0">
                <a:solidFill>
                  <a:srgbClr val="262626"/>
                </a:solidFill>
                <a:latin typeface="Times New Roman"/>
                <a:cs typeface="Times New Roman"/>
              </a:rPr>
              <a:t> </a:t>
            </a:r>
            <a:r>
              <a:rPr sz="1600" spc="10" dirty="0">
                <a:solidFill>
                  <a:srgbClr val="262626"/>
                </a:solidFill>
                <a:latin typeface="Times New Roman"/>
                <a:cs typeface="Times New Roman"/>
              </a:rPr>
              <a:t>problem</a:t>
            </a:r>
            <a:r>
              <a:rPr sz="1550" spc="10" dirty="0">
                <a:solidFill>
                  <a:srgbClr val="262626"/>
                </a:solidFill>
                <a:latin typeface="Times New Roman"/>
                <a:cs typeface="Times New Roman"/>
              </a:rPr>
              <a:t>.</a:t>
            </a:r>
            <a:endParaRPr sz="1550" dirty="0">
              <a:latin typeface="Times New Roman"/>
              <a:cs typeface="Times New Roman"/>
            </a:endParaRPr>
          </a:p>
        </p:txBody>
      </p:sp>
      <p:sp>
        <p:nvSpPr>
          <p:cNvPr id="10" name="object 5">
            <a:extLst>
              <a:ext uri="{FF2B5EF4-FFF2-40B4-BE49-F238E27FC236}">
                <a16:creationId xmlns:a16="http://schemas.microsoft.com/office/drawing/2014/main" xmlns="" id="{1DBD0547-90C4-418F-BD45-977B1E9D43F0}"/>
              </a:ext>
            </a:extLst>
          </p:cNvPr>
          <p:cNvSpPr txBox="1"/>
          <p:nvPr/>
        </p:nvSpPr>
        <p:spPr>
          <a:xfrm>
            <a:off x="1936114" y="3382827"/>
            <a:ext cx="7713345" cy="2520370"/>
          </a:xfrm>
          <a:prstGeom prst="rect">
            <a:avLst/>
          </a:prstGeom>
          <a:solidFill>
            <a:srgbClr val="F0F6D1"/>
          </a:solidFill>
          <a:ln w="7619">
            <a:solidFill>
              <a:srgbClr val="6D90A0"/>
            </a:solidFill>
          </a:ln>
        </p:spPr>
        <p:txBody>
          <a:bodyPr vert="horz" wrap="square" lIns="0" tIns="36195" rIns="0" bIns="0" rtlCol="0">
            <a:spAutoFit/>
          </a:bodyPr>
          <a:lstStyle/>
          <a:p>
            <a:pPr marL="78740">
              <a:lnSpc>
                <a:spcPct val="100000"/>
              </a:lnSpc>
              <a:spcBef>
                <a:spcPts val="285"/>
              </a:spcBef>
            </a:pPr>
            <a:r>
              <a:rPr sz="1550" b="1" u="heavy" spc="10" dirty="0">
                <a:solidFill>
                  <a:srgbClr val="0070BF"/>
                </a:solidFill>
                <a:uFill>
                  <a:solidFill>
                    <a:srgbClr val="0070BF"/>
                  </a:solidFill>
                </a:uFill>
                <a:latin typeface="Times New Roman"/>
                <a:cs typeface="Times New Roman"/>
              </a:rPr>
              <a:t>Mission</a:t>
            </a:r>
            <a:r>
              <a:rPr sz="1550" b="1" u="heavy" spc="-50" dirty="0">
                <a:solidFill>
                  <a:srgbClr val="0070BF"/>
                </a:solidFill>
                <a:uFill>
                  <a:solidFill>
                    <a:srgbClr val="0070BF"/>
                  </a:solidFill>
                </a:uFill>
                <a:latin typeface="Times New Roman"/>
                <a:cs typeface="Times New Roman"/>
              </a:rPr>
              <a:t> </a:t>
            </a:r>
            <a:r>
              <a:rPr sz="1550" b="1" u="heavy" spc="10" dirty="0">
                <a:solidFill>
                  <a:srgbClr val="0070BF"/>
                </a:solidFill>
                <a:uFill>
                  <a:solidFill>
                    <a:srgbClr val="0070BF"/>
                  </a:solidFill>
                </a:uFill>
                <a:latin typeface="Times New Roman"/>
                <a:cs typeface="Times New Roman"/>
              </a:rPr>
              <a:t>:</a:t>
            </a:r>
            <a:endParaRPr sz="1550" dirty="0">
              <a:latin typeface="Times New Roman"/>
              <a:cs typeface="Times New Roman"/>
            </a:endParaRPr>
          </a:p>
          <a:p>
            <a:pPr marL="328930" marR="76200" indent="-250190" algn="just">
              <a:lnSpc>
                <a:spcPct val="101899"/>
              </a:lnSpc>
              <a:buClr>
                <a:srgbClr val="262626"/>
              </a:buClr>
              <a:buFont typeface="Segoe UI Symbol"/>
              <a:buChar char="⮚"/>
              <a:tabLst>
                <a:tab pos="540385" algn="l"/>
                <a:tab pos="541655" algn="l"/>
                <a:tab pos="1375410" algn="l"/>
                <a:tab pos="1943100" algn="l"/>
                <a:tab pos="2711450" algn="l"/>
                <a:tab pos="3698875" algn="l"/>
                <a:tab pos="4067175" algn="l"/>
                <a:tab pos="4523740" algn="l"/>
                <a:tab pos="5715000" algn="l"/>
                <a:tab pos="6783070" algn="l"/>
                <a:tab pos="7382509" algn="l"/>
              </a:tabLst>
            </a:pPr>
            <a:r>
              <a:rPr dirty="0"/>
              <a:t>	</a:t>
            </a:r>
            <a:r>
              <a:rPr sz="1600" spc="5" dirty="0">
                <a:solidFill>
                  <a:srgbClr val="262626"/>
                </a:solidFill>
                <a:latin typeface="Times New Roman"/>
                <a:cs typeface="Times New Roman"/>
              </a:rPr>
              <a:t>P</a:t>
            </a:r>
            <a:r>
              <a:rPr sz="1600" spc="20" dirty="0">
                <a:solidFill>
                  <a:srgbClr val="262626"/>
                </a:solidFill>
                <a:latin typeface="Times New Roman"/>
                <a:cs typeface="Times New Roman"/>
              </a:rPr>
              <a:t>r</a:t>
            </a:r>
            <a:r>
              <a:rPr sz="1600" spc="15" dirty="0">
                <a:solidFill>
                  <a:srgbClr val="262626"/>
                </a:solidFill>
                <a:latin typeface="Times New Roman"/>
                <a:cs typeface="Times New Roman"/>
              </a:rPr>
              <a:t>o</a:t>
            </a:r>
            <a:r>
              <a:rPr sz="1600" spc="-5" dirty="0">
                <a:solidFill>
                  <a:srgbClr val="262626"/>
                </a:solidFill>
                <a:latin typeface="Times New Roman"/>
                <a:cs typeface="Times New Roman"/>
              </a:rPr>
              <a:t>v</a:t>
            </a:r>
            <a:r>
              <a:rPr sz="1600" spc="10" dirty="0">
                <a:solidFill>
                  <a:srgbClr val="262626"/>
                </a:solidFill>
                <a:latin typeface="Times New Roman"/>
                <a:cs typeface="Times New Roman"/>
              </a:rPr>
              <a:t>ide</a:t>
            </a:r>
            <a:r>
              <a:rPr sz="1600" dirty="0">
                <a:solidFill>
                  <a:srgbClr val="262626"/>
                </a:solidFill>
                <a:latin typeface="Times New Roman"/>
                <a:cs typeface="Times New Roman"/>
              </a:rPr>
              <a:t>	</a:t>
            </a:r>
            <a:r>
              <a:rPr sz="1600" spc="-5" dirty="0">
                <a:solidFill>
                  <a:srgbClr val="262626"/>
                </a:solidFill>
                <a:latin typeface="Times New Roman"/>
                <a:cs typeface="Times New Roman"/>
              </a:rPr>
              <a:t>h</a:t>
            </a:r>
            <a:r>
              <a:rPr sz="1600" spc="10" dirty="0">
                <a:solidFill>
                  <a:srgbClr val="262626"/>
                </a:solidFill>
                <a:latin typeface="Times New Roman"/>
                <a:cs typeface="Times New Roman"/>
              </a:rPr>
              <a:t>igh</a:t>
            </a:r>
            <a:r>
              <a:rPr sz="1600" dirty="0">
                <a:solidFill>
                  <a:srgbClr val="262626"/>
                </a:solidFill>
                <a:latin typeface="Times New Roman"/>
                <a:cs typeface="Times New Roman"/>
              </a:rPr>
              <a:t>	</a:t>
            </a:r>
            <a:r>
              <a:rPr sz="1600" spc="15" dirty="0">
                <a:solidFill>
                  <a:srgbClr val="262626"/>
                </a:solidFill>
                <a:latin typeface="Times New Roman"/>
                <a:cs typeface="Times New Roman"/>
              </a:rPr>
              <a:t>q</a:t>
            </a:r>
            <a:r>
              <a:rPr sz="1600" spc="-5" dirty="0">
                <a:solidFill>
                  <a:srgbClr val="262626"/>
                </a:solidFill>
                <a:latin typeface="Times New Roman"/>
                <a:cs typeface="Times New Roman"/>
              </a:rPr>
              <a:t>u</a:t>
            </a:r>
            <a:r>
              <a:rPr sz="1600" spc="20" dirty="0">
                <a:solidFill>
                  <a:srgbClr val="262626"/>
                </a:solidFill>
                <a:latin typeface="Times New Roman"/>
                <a:cs typeface="Times New Roman"/>
              </a:rPr>
              <a:t>a</a:t>
            </a:r>
            <a:r>
              <a:rPr sz="1600" spc="-10" dirty="0">
                <a:solidFill>
                  <a:srgbClr val="262626"/>
                </a:solidFill>
                <a:latin typeface="Times New Roman"/>
                <a:cs typeface="Times New Roman"/>
              </a:rPr>
              <a:t>l</a:t>
            </a:r>
            <a:r>
              <a:rPr sz="1600" spc="10" dirty="0">
                <a:solidFill>
                  <a:srgbClr val="262626"/>
                </a:solidFill>
                <a:latin typeface="Times New Roman"/>
                <a:cs typeface="Times New Roman"/>
              </a:rPr>
              <a:t>ity</a:t>
            </a:r>
            <a:r>
              <a:rPr sz="1600" dirty="0">
                <a:solidFill>
                  <a:srgbClr val="262626"/>
                </a:solidFill>
                <a:latin typeface="Times New Roman"/>
                <a:cs typeface="Times New Roman"/>
              </a:rPr>
              <a:t>	</a:t>
            </a:r>
            <a:r>
              <a:rPr sz="1600" spc="5" dirty="0">
                <a:solidFill>
                  <a:srgbClr val="262626"/>
                </a:solidFill>
                <a:latin typeface="Times New Roman"/>
                <a:cs typeface="Times New Roman"/>
              </a:rPr>
              <a:t>e</a:t>
            </a:r>
            <a:r>
              <a:rPr sz="1600" spc="15" dirty="0">
                <a:solidFill>
                  <a:srgbClr val="262626"/>
                </a:solidFill>
                <a:latin typeface="Times New Roman"/>
                <a:cs typeface="Times New Roman"/>
              </a:rPr>
              <a:t>du</a:t>
            </a:r>
            <a:r>
              <a:rPr sz="1600" spc="5" dirty="0">
                <a:solidFill>
                  <a:srgbClr val="262626"/>
                </a:solidFill>
                <a:latin typeface="Times New Roman"/>
                <a:cs typeface="Times New Roman"/>
              </a:rPr>
              <a:t>cat</a:t>
            </a:r>
            <a:r>
              <a:rPr sz="1600" spc="-10" dirty="0">
                <a:solidFill>
                  <a:srgbClr val="262626"/>
                </a:solidFill>
                <a:latin typeface="Times New Roman"/>
                <a:cs typeface="Times New Roman"/>
              </a:rPr>
              <a:t>i</a:t>
            </a:r>
            <a:r>
              <a:rPr sz="1600" spc="15" dirty="0">
                <a:solidFill>
                  <a:srgbClr val="262626"/>
                </a:solidFill>
                <a:latin typeface="Times New Roman"/>
                <a:cs typeface="Times New Roman"/>
              </a:rPr>
              <a:t>on</a:t>
            </a:r>
            <a:r>
              <a:rPr sz="1600" dirty="0">
                <a:solidFill>
                  <a:srgbClr val="262626"/>
                </a:solidFill>
                <a:latin typeface="Times New Roman"/>
                <a:cs typeface="Times New Roman"/>
              </a:rPr>
              <a:t>	</a:t>
            </a:r>
            <a:r>
              <a:rPr sz="1600" spc="10" dirty="0">
                <a:solidFill>
                  <a:srgbClr val="262626"/>
                </a:solidFill>
                <a:latin typeface="Times New Roman"/>
                <a:cs typeface="Times New Roman"/>
              </a:rPr>
              <a:t>in</a:t>
            </a:r>
            <a:r>
              <a:rPr sz="1600" dirty="0">
                <a:solidFill>
                  <a:srgbClr val="262626"/>
                </a:solidFill>
                <a:latin typeface="Times New Roman"/>
                <a:cs typeface="Times New Roman"/>
              </a:rPr>
              <a:t>	</a:t>
            </a:r>
            <a:r>
              <a:rPr sz="1600" spc="5" dirty="0">
                <a:solidFill>
                  <a:srgbClr val="262626"/>
                </a:solidFill>
                <a:latin typeface="Times New Roman"/>
                <a:cs typeface="Times New Roman"/>
              </a:rPr>
              <a:t>t</a:t>
            </a:r>
            <a:r>
              <a:rPr sz="1600" spc="-5" dirty="0">
                <a:solidFill>
                  <a:srgbClr val="262626"/>
                </a:solidFill>
                <a:latin typeface="Times New Roman"/>
                <a:cs typeface="Times New Roman"/>
              </a:rPr>
              <a:t>h</a:t>
            </a:r>
            <a:r>
              <a:rPr sz="1600" spc="15" dirty="0">
                <a:solidFill>
                  <a:srgbClr val="262626"/>
                </a:solidFill>
                <a:latin typeface="Times New Roman"/>
                <a:cs typeface="Times New Roman"/>
              </a:rPr>
              <a:t>e</a:t>
            </a:r>
            <a:r>
              <a:rPr sz="1600" dirty="0">
                <a:solidFill>
                  <a:srgbClr val="262626"/>
                </a:solidFill>
                <a:latin typeface="Times New Roman"/>
                <a:cs typeface="Times New Roman"/>
              </a:rPr>
              <a:t>	</a:t>
            </a:r>
            <a:r>
              <a:rPr sz="1600" spc="15" dirty="0">
                <a:solidFill>
                  <a:srgbClr val="262626"/>
                </a:solidFill>
                <a:latin typeface="Times New Roman"/>
                <a:cs typeface="Times New Roman"/>
              </a:rPr>
              <a:t>En</a:t>
            </a:r>
            <a:r>
              <a:rPr sz="1600" spc="-5" dirty="0">
                <a:solidFill>
                  <a:srgbClr val="262626"/>
                </a:solidFill>
                <a:latin typeface="Times New Roman"/>
                <a:cs typeface="Times New Roman"/>
              </a:rPr>
              <a:t>g</a:t>
            </a:r>
            <a:r>
              <a:rPr sz="1600" spc="10" dirty="0">
                <a:solidFill>
                  <a:srgbClr val="262626"/>
                </a:solidFill>
                <a:latin typeface="Times New Roman"/>
                <a:cs typeface="Times New Roman"/>
              </a:rPr>
              <a:t>in</a:t>
            </a:r>
            <a:r>
              <a:rPr sz="1600" spc="5" dirty="0">
                <a:solidFill>
                  <a:srgbClr val="262626"/>
                </a:solidFill>
                <a:latin typeface="Times New Roman"/>
                <a:cs typeface="Times New Roman"/>
              </a:rPr>
              <a:t>e</a:t>
            </a:r>
            <a:r>
              <a:rPr sz="1600" spc="20" dirty="0">
                <a:solidFill>
                  <a:srgbClr val="262626"/>
                </a:solidFill>
                <a:latin typeface="Times New Roman"/>
                <a:cs typeface="Times New Roman"/>
              </a:rPr>
              <a:t>e</a:t>
            </a:r>
            <a:r>
              <a:rPr sz="1600" spc="5" dirty="0">
                <a:solidFill>
                  <a:srgbClr val="262626"/>
                </a:solidFill>
                <a:latin typeface="Times New Roman"/>
                <a:cs typeface="Times New Roman"/>
              </a:rPr>
              <a:t>r</a:t>
            </a:r>
            <a:r>
              <a:rPr sz="1600" spc="-10" dirty="0">
                <a:solidFill>
                  <a:srgbClr val="262626"/>
                </a:solidFill>
                <a:latin typeface="Times New Roman"/>
                <a:cs typeface="Times New Roman"/>
              </a:rPr>
              <a:t>i</a:t>
            </a:r>
            <a:r>
              <a:rPr sz="1600" spc="15" dirty="0">
                <a:solidFill>
                  <a:srgbClr val="262626"/>
                </a:solidFill>
                <a:latin typeface="Times New Roman"/>
                <a:cs typeface="Times New Roman"/>
              </a:rPr>
              <a:t>ng</a:t>
            </a:r>
            <a:r>
              <a:rPr sz="1600" dirty="0">
                <a:solidFill>
                  <a:srgbClr val="262626"/>
                </a:solidFill>
                <a:latin typeface="Times New Roman"/>
                <a:cs typeface="Times New Roman"/>
              </a:rPr>
              <a:t>	</a:t>
            </a:r>
            <a:r>
              <a:rPr sz="1600" spc="10" dirty="0">
                <a:solidFill>
                  <a:srgbClr val="262626"/>
                </a:solidFill>
                <a:latin typeface="Times New Roman"/>
                <a:cs typeface="Times New Roman"/>
              </a:rPr>
              <a:t>di</a:t>
            </a:r>
            <a:r>
              <a:rPr sz="1600" spc="-5" dirty="0">
                <a:solidFill>
                  <a:srgbClr val="262626"/>
                </a:solidFill>
                <a:latin typeface="Times New Roman"/>
                <a:cs typeface="Times New Roman"/>
              </a:rPr>
              <a:t>s</a:t>
            </a:r>
            <a:r>
              <a:rPr sz="1600" spc="20" dirty="0">
                <a:solidFill>
                  <a:srgbClr val="262626"/>
                </a:solidFill>
                <a:latin typeface="Times New Roman"/>
                <a:cs typeface="Times New Roman"/>
              </a:rPr>
              <a:t>c</a:t>
            </a:r>
            <a:r>
              <a:rPr sz="1600" spc="5" dirty="0">
                <a:solidFill>
                  <a:srgbClr val="262626"/>
                </a:solidFill>
                <a:latin typeface="Times New Roman"/>
                <a:cs typeface="Times New Roman"/>
              </a:rPr>
              <a:t>i</a:t>
            </a:r>
            <a:r>
              <a:rPr sz="1600" spc="-5" dirty="0">
                <a:solidFill>
                  <a:srgbClr val="262626"/>
                </a:solidFill>
                <a:latin typeface="Times New Roman"/>
                <a:cs typeface="Times New Roman"/>
              </a:rPr>
              <a:t>p</a:t>
            </a:r>
            <a:r>
              <a:rPr sz="1600" spc="5" dirty="0">
                <a:solidFill>
                  <a:srgbClr val="262626"/>
                </a:solidFill>
                <a:latin typeface="Times New Roman"/>
                <a:cs typeface="Times New Roman"/>
              </a:rPr>
              <a:t>l</a:t>
            </a:r>
            <a:r>
              <a:rPr sz="1600" spc="-10" dirty="0">
                <a:solidFill>
                  <a:srgbClr val="262626"/>
                </a:solidFill>
                <a:latin typeface="Times New Roman"/>
                <a:cs typeface="Times New Roman"/>
              </a:rPr>
              <a:t>i</a:t>
            </a:r>
            <a:r>
              <a:rPr sz="1600" spc="-5" dirty="0">
                <a:solidFill>
                  <a:srgbClr val="262626"/>
                </a:solidFill>
                <a:latin typeface="Times New Roman"/>
                <a:cs typeface="Times New Roman"/>
              </a:rPr>
              <a:t>n</a:t>
            </a:r>
            <a:r>
              <a:rPr sz="1600" spc="20" dirty="0">
                <a:solidFill>
                  <a:srgbClr val="262626"/>
                </a:solidFill>
                <a:latin typeface="Times New Roman"/>
                <a:cs typeface="Times New Roman"/>
              </a:rPr>
              <a:t>e</a:t>
            </a:r>
            <a:r>
              <a:rPr sz="1600" spc="10" dirty="0">
                <a:solidFill>
                  <a:srgbClr val="262626"/>
                </a:solidFill>
                <a:latin typeface="Times New Roman"/>
                <a:cs typeface="Times New Roman"/>
              </a:rPr>
              <a:t>s</a:t>
            </a:r>
            <a:r>
              <a:rPr sz="1600" dirty="0">
                <a:solidFill>
                  <a:srgbClr val="262626"/>
                </a:solidFill>
                <a:latin typeface="Times New Roman"/>
                <a:cs typeface="Times New Roman"/>
              </a:rPr>
              <a:t>	</a:t>
            </a:r>
            <a:r>
              <a:rPr sz="1600" spc="5" dirty="0">
                <a:solidFill>
                  <a:srgbClr val="262626"/>
                </a:solidFill>
                <a:latin typeface="Times New Roman"/>
                <a:cs typeface="Times New Roman"/>
              </a:rPr>
              <a:t>fr</a:t>
            </a:r>
            <a:r>
              <a:rPr sz="1600" spc="20" dirty="0">
                <a:solidFill>
                  <a:srgbClr val="262626"/>
                </a:solidFill>
                <a:latin typeface="Times New Roman"/>
                <a:cs typeface="Times New Roman"/>
              </a:rPr>
              <a:t>om</a:t>
            </a:r>
            <a:r>
              <a:rPr sz="1600" dirty="0">
                <a:solidFill>
                  <a:srgbClr val="262626"/>
                </a:solidFill>
                <a:latin typeface="Times New Roman"/>
                <a:cs typeface="Times New Roman"/>
              </a:rPr>
              <a:t>	</a:t>
            </a:r>
            <a:r>
              <a:rPr sz="1600" spc="10" dirty="0">
                <a:solidFill>
                  <a:srgbClr val="262626"/>
                </a:solidFill>
                <a:latin typeface="Times New Roman"/>
                <a:cs typeface="Times New Roman"/>
              </a:rPr>
              <a:t>the  undergraduate</a:t>
            </a:r>
            <a:r>
              <a:rPr sz="1600" spc="-40" dirty="0">
                <a:solidFill>
                  <a:srgbClr val="262626"/>
                </a:solidFill>
                <a:latin typeface="Times New Roman"/>
                <a:cs typeface="Times New Roman"/>
              </a:rPr>
              <a:t> </a:t>
            </a:r>
            <a:r>
              <a:rPr sz="1600" spc="15" dirty="0">
                <a:solidFill>
                  <a:srgbClr val="262626"/>
                </a:solidFill>
                <a:latin typeface="Times New Roman"/>
                <a:cs typeface="Times New Roman"/>
              </a:rPr>
              <a:t>through</a:t>
            </a:r>
            <a:r>
              <a:rPr sz="1600" spc="-15" dirty="0">
                <a:solidFill>
                  <a:srgbClr val="262626"/>
                </a:solidFill>
                <a:latin typeface="Times New Roman"/>
                <a:cs typeface="Times New Roman"/>
              </a:rPr>
              <a:t> </a:t>
            </a:r>
            <a:r>
              <a:rPr sz="1600" spc="10" dirty="0">
                <a:solidFill>
                  <a:srgbClr val="262626"/>
                </a:solidFill>
                <a:latin typeface="Times New Roman"/>
                <a:cs typeface="Times New Roman"/>
              </a:rPr>
              <a:t>doctoral</a:t>
            </a:r>
            <a:r>
              <a:rPr sz="1600" spc="-10" dirty="0">
                <a:solidFill>
                  <a:srgbClr val="262626"/>
                </a:solidFill>
                <a:latin typeface="Times New Roman"/>
                <a:cs typeface="Times New Roman"/>
              </a:rPr>
              <a:t> </a:t>
            </a:r>
            <a:r>
              <a:rPr sz="1600" spc="10" dirty="0">
                <a:solidFill>
                  <a:srgbClr val="262626"/>
                </a:solidFill>
                <a:latin typeface="Times New Roman"/>
                <a:cs typeface="Times New Roman"/>
              </a:rPr>
              <a:t>levels</a:t>
            </a:r>
            <a:r>
              <a:rPr sz="1600" spc="-15" dirty="0">
                <a:solidFill>
                  <a:srgbClr val="262626"/>
                </a:solidFill>
                <a:latin typeface="Times New Roman"/>
                <a:cs typeface="Times New Roman"/>
              </a:rPr>
              <a:t> </a:t>
            </a:r>
            <a:r>
              <a:rPr sz="1600" spc="10" dirty="0">
                <a:solidFill>
                  <a:srgbClr val="262626"/>
                </a:solidFill>
                <a:latin typeface="Times New Roman"/>
                <a:cs typeface="Times New Roman"/>
              </a:rPr>
              <a:t>with</a:t>
            </a:r>
            <a:r>
              <a:rPr sz="1600" spc="5" dirty="0">
                <a:solidFill>
                  <a:srgbClr val="262626"/>
                </a:solidFill>
                <a:latin typeface="Times New Roman"/>
                <a:cs typeface="Times New Roman"/>
              </a:rPr>
              <a:t> </a:t>
            </a:r>
            <a:r>
              <a:rPr sz="1600" spc="10" dirty="0">
                <a:solidFill>
                  <a:srgbClr val="262626"/>
                </a:solidFill>
                <a:latin typeface="Times New Roman"/>
                <a:cs typeface="Times New Roman"/>
              </a:rPr>
              <a:t>creative</a:t>
            </a:r>
            <a:r>
              <a:rPr sz="1600" spc="-5" dirty="0">
                <a:solidFill>
                  <a:srgbClr val="262626"/>
                </a:solidFill>
                <a:latin typeface="Times New Roman"/>
                <a:cs typeface="Times New Roman"/>
              </a:rPr>
              <a:t> </a:t>
            </a:r>
            <a:r>
              <a:rPr sz="1600" spc="10" dirty="0">
                <a:solidFill>
                  <a:srgbClr val="262626"/>
                </a:solidFill>
                <a:latin typeface="Times New Roman"/>
                <a:cs typeface="Times New Roman"/>
              </a:rPr>
              <a:t>academic</a:t>
            </a:r>
            <a:r>
              <a:rPr sz="1600" spc="-20" dirty="0">
                <a:solidFill>
                  <a:srgbClr val="262626"/>
                </a:solidFill>
                <a:latin typeface="Times New Roman"/>
                <a:cs typeface="Times New Roman"/>
              </a:rPr>
              <a:t> </a:t>
            </a:r>
            <a:r>
              <a:rPr sz="1600" spc="15" dirty="0">
                <a:solidFill>
                  <a:srgbClr val="262626"/>
                </a:solidFill>
                <a:latin typeface="Times New Roman"/>
                <a:cs typeface="Times New Roman"/>
              </a:rPr>
              <a:t>and</a:t>
            </a:r>
            <a:r>
              <a:rPr sz="1600" spc="5" dirty="0">
                <a:solidFill>
                  <a:srgbClr val="262626"/>
                </a:solidFill>
                <a:latin typeface="Times New Roman"/>
                <a:cs typeface="Times New Roman"/>
              </a:rPr>
              <a:t> </a:t>
            </a:r>
            <a:r>
              <a:rPr sz="1600" spc="10" dirty="0">
                <a:solidFill>
                  <a:srgbClr val="262626"/>
                </a:solidFill>
                <a:latin typeface="Times New Roman"/>
                <a:cs typeface="Times New Roman"/>
              </a:rPr>
              <a:t>professional</a:t>
            </a:r>
            <a:r>
              <a:rPr sz="1600" spc="-30" dirty="0">
                <a:solidFill>
                  <a:srgbClr val="262626"/>
                </a:solidFill>
                <a:latin typeface="Times New Roman"/>
                <a:cs typeface="Times New Roman"/>
              </a:rPr>
              <a:t> </a:t>
            </a:r>
            <a:r>
              <a:rPr sz="1600" spc="10" dirty="0">
                <a:solidFill>
                  <a:srgbClr val="262626"/>
                </a:solidFill>
                <a:latin typeface="Times New Roman"/>
                <a:cs typeface="Times New Roman"/>
              </a:rPr>
              <a:t>programs.</a:t>
            </a:r>
            <a:endParaRPr sz="1600" dirty="0">
              <a:latin typeface="Times New Roman"/>
              <a:cs typeface="Times New Roman"/>
            </a:endParaRPr>
          </a:p>
          <a:p>
            <a:pPr marL="328930" marR="76835" indent="-250190" algn="just">
              <a:lnSpc>
                <a:spcPts val="1900"/>
              </a:lnSpc>
              <a:spcBef>
                <a:spcPts val="55"/>
              </a:spcBef>
              <a:buClr>
                <a:srgbClr val="262626"/>
              </a:buClr>
              <a:buFont typeface="Segoe UI Symbol"/>
              <a:buChar char="⮚"/>
              <a:tabLst>
                <a:tab pos="395605" algn="l"/>
                <a:tab pos="396875" algn="l"/>
              </a:tabLst>
            </a:pPr>
            <a:r>
              <a:rPr sz="1600" dirty="0"/>
              <a:t>	</a:t>
            </a:r>
            <a:r>
              <a:rPr sz="1600" spc="15" dirty="0">
                <a:solidFill>
                  <a:srgbClr val="262626"/>
                </a:solidFill>
                <a:latin typeface="Times New Roman"/>
                <a:cs typeface="Times New Roman"/>
              </a:rPr>
              <a:t>Develop</a:t>
            </a:r>
            <a:r>
              <a:rPr sz="1600" spc="110" dirty="0">
                <a:solidFill>
                  <a:srgbClr val="262626"/>
                </a:solidFill>
                <a:latin typeface="Times New Roman"/>
                <a:cs typeface="Times New Roman"/>
              </a:rPr>
              <a:t> </a:t>
            </a:r>
            <a:r>
              <a:rPr sz="1600" spc="5" dirty="0">
                <a:solidFill>
                  <a:srgbClr val="262626"/>
                </a:solidFill>
                <a:latin typeface="Times New Roman"/>
                <a:cs typeface="Times New Roman"/>
              </a:rPr>
              <a:t>the</a:t>
            </a:r>
            <a:r>
              <a:rPr sz="1600" spc="160" dirty="0">
                <a:solidFill>
                  <a:srgbClr val="262626"/>
                </a:solidFill>
                <a:latin typeface="Times New Roman"/>
                <a:cs typeface="Times New Roman"/>
              </a:rPr>
              <a:t> </a:t>
            </a:r>
            <a:r>
              <a:rPr sz="1600" spc="5" dirty="0">
                <a:solidFill>
                  <a:srgbClr val="262626"/>
                </a:solidFill>
                <a:latin typeface="Times New Roman"/>
                <a:cs typeface="Times New Roman"/>
              </a:rPr>
              <a:t>Institute</a:t>
            </a:r>
            <a:r>
              <a:rPr sz="1600" spc="125" dirty="0">
                <a:solidFill>
                  <a:srgbClr val="262626"/>
                </a:solidFill>
                <a:latin typeface="Times New Roman"/>
                <a:cs typeface="Times New Roman"/>
              </a:rPr>
              <a:t> </a:t>
            </a:r>
            <a:r>
              <a:rPr sz="1600" spc="15" dirty="0">
                <a:solidFill>
                  <a:srgbClr val="262626"/>
                </a:solidFill>
                <a:latin typeface="Times New Roman"/>
                <a:cs typeface="Times New Roman"/>
              </a:rPr>
              <a:t>as</a:t>
            </a:r>
            <a:r>
              <a:rPr sz="1600" spc="135" dirty="0">
                <a:solidFill>
                  <a:srgbClr val="262626"/>
                </a:solidFill>
                <a:latin typeface="Times New Roman"/>
                <a:cs typeface="Times New Roman"/>
              </a:rPr>
              <a:t> </a:t>
            </a:r>
            <a:r>
              <a:rPr sz="1600" spc="15" dirty="0">
                <a:solidFill>
                  <a:srgbClr val="262626"/>
                </a:solidFill>
                <a:latin typeface="Times New Roman"/>
                <a:cs typeface="Times New Roman"/>
              </a:rPr>
              <a:t>a</a:t>
            </a:r>
            <a:r>
              <a:rPr sz="1600" spc="120" dirty="0">
                <a:solidFill>
                  <a:srgbClr val="262626"/>
                </a:solidFill>
                <a:latin typeface="Times New Roman"/>
                <a:cs typeface="Times New Roman"/>
              </a:rPr>
              <a:t> </a:t>
            </a:r>
            <a:r>
              <a:rPr sz="1600" spc="10" dirty="0">
                <a:solidFill>
                  <a:srgbClr val="262626"/>
                </a:solidFill>
                <a:latin typeface="Times New Roman"/>
                <a:cs typeface="Times New Roman"/>
              </a:rPr>
              <a:t>leader</a:t>
            </a:r>
            <a:r>
              <a:rPr sz="1600" spc="145" dirty="0">
                <a:solidFill>
                  <a:srgbClr val="262626"/>
                </a:solidFill>
                <a:latin typeface="Times New Roman"/>
                <a:cs typeface="Times New Roman"/>
              </a:rPr>
              <a:t> </a:t>
            </a:r>
            <a:r>
              <a:rPr sz="1600" spc="5" dirty="0">
                <a:solidFill>
                  <a:srgbClr val="262626"/>
                </a:solidFill>
                <a:latin typeface="Times New Roman"/>
                <a:cs typeface="Times New Roman"/>
              </a:rPr>
              <a:t>in</a:t>
            </a:r>
            <a:r>
              <a:rPr sz="1600" spc="114" dirty="0">
                <a:solidFill>
                  <a:srgbClr val="262626"/>
                </a:solidFill>
                <a:latin typeface="Times New Roman"/>
                <a:cs typeface="Times New Roman"/>
              </a:rPr>
              <a:t> </a:t>
            </a:r>
            <a:r>
              <a:rPr sz="1600" spc="10" dirty="0">
                <a:solidFill>
                  <a:srgbClr val="262626"/>
                </a:solidFill>
                <a:latin typeface="Times New Roman"/>
                <a:cs typeface="Times New Roman"/>
              </a:rPr>
              <a:t>Science,</a:t>
            </a:r>
            <a:r>
              <a:rPr sz="1600" spc="135" dirty="0">
                <a:solidFill>
                  <a:srgbClr val="262626"/>
                </a:solidFill>
                <a:latin typeface="Times New Roman"/>
                <a:cs typeface="Times New Roman"/>
              </a:rPr>
              <a:t> </a:t>
            </a:r>
            <a:r>
              <a:rPr sz="1600" spc="10" dirty="0">
                <a:solidFill>
                  <a:srgbClr val="262626"/>
                </a:solidFill>
                <a:latin typeface="Times New Roman"/>
                <a:cs typeface="Times New Roman"/>
              </a:rPr>
              <a:t>Engineering,</a:t>
            </a:r>
            <a:r>
              <a:rPr sz="1600" spc="135" dirty="0">
                <a:solidFill>
                  <a:srgbClr val="262626"/>
                </a:solidFill>
                <a:latin typeface="Times New Roman"/>
                <a:cs typeface="Times New Roman"/>
              </a:rPr>
              <a:t> </a:t>
            </a:r>
            <a:r>
              <a:rPr sz="1600" dirty="0">
                <a:solidFill>
                  <a:srgbClr val="262626"/>
                </a:solidFill>
                <a:latin typeface="Times New Roman"/>
                <a:cs typeface="Times New Roman"/>
              </a:rPr>
              <a:t>Technology</a:t>
            </a:r>
            <a:r>
              <a:rPr sz="1600" spc="130" dirty="0">
                <a:solidFill>
                  <a:srgbClr val="262626"/>
                </a:solidFill>
                <a:latin typeface="Times New Roman"/>
                <a:cs typeface="Times New Roman"/>
              </a:rPr>
              <a:t> </a:t>
            </a:r>
            <a:r>
              <a:rPr sz="1600" spc="10" dirty="0">
                <a:solidFill>
                  <a:srgbClr val="262626"/>
                </a:solidFill>
                <a:latin typeface="Times New Roman"/>
                <a:cs typeface="Times New Roman"/>
              </a:rPr>
              <a:t>and</a:t>
            </a:r>
            <a:r>
              <a:rPr sz="1600" spc="150" dirty="0">
                <a:solidFill>
                  <a:srgbClr val="262626"/>
                </a:solidFill>
                <a:latin typeface="Times New Roman"/>
                <a:cs typeface="Times New Roman"/>
              </a:rPr>
              <a:t> </a:t>
            </a:r>
            <a:r>
              <a:rPr sz="1600" spc="10" dirty="0">
                <a:solidFill>
                  <a:srgbClr val="262626"/>
                </a:solidFill>
                <a:latin typeface="Times New Roman"/>
                <a:cs typeface="Times New Roman"/>
              </a:rPr>
              <a:t>management, </a:t>
            </a:r>
            <a:r>
              <a:rPr sz="1600" spc="-370" dirty="0">
                <a:solidFill>
                  <a:srgbClr val="262626"/>
                </a:solidFill>
                <a:latin typeface="Times New Roman"/>
                <a:cs typeface="Times New Roman"/>
              </a:rPr>
              <a:t> </a:t>
            </a:r>
            <a:r>
              <a:rPr sz="1600" spc="10" dirty="0">
                <a:solidFill>
                  <a:srgbClr val="262626"/>
                </a:solidFill>
                <a:latin typeface="Times New Roman"/>
                <a:cs typeface="Times New Roman"/>
              </a:rPr>
              <a:t>Research</a:t>
            </a:r>
            <a:r>
              <a:rPr sz="1600" spc="-25" dirty="0">
                <a:solidFill>
                  <a:srgbClr val="262626"/>
                </a:solidFill>
                <a:latin typeface="Times New Roman"/>
                <a:cs typeface="Times New Roman"/>
              </a:rPr>
              <a:t> </a:t>
            </a:r>
            <a:r>
              <a:rPr sz="1600" spc="15" dirty="0">
                <a:solidFill>
                  <a:srgbClr val="262626"/>
                </a:solidFill>
                <a:latin typeface="Times New Roman"/>
                <a:cs typeface="Times New Roman"/>
              </a:rPr>
              <a:t>and</a:t>
            </a:r>
            <a:r>
              <a:rPr sz="1600" spc="-10" dirty="0">
                <a:solidFill>
                  <a:srgbClr val="262626"/>
                </a:solidFill>
                <a:latin typeface="Times New Roman"/>
                <a:cs typeface="Times New Roman"/>
              </a:rPr>
              <a:t> </a:t>
            </a:r>
            <a:r>
              <a:rPr sz="1600" spc="15" dirty="0">
                <a:solidFill>
                  <a:srgbClr val="262626"/>
                </a:solidFill>
                <a:latin typeface="Times New Roman"/>
                <a:cs typeface="Times New Roman"/>
              </a:rPr>
              <a:t>apply</a:t>
            </a:r>
            <a:r>
              <a:rPr sz="1600" spc="-25" dirty="0">
                <a:solidFill>
                  <a:srgbClr val="262626"/>
                </a:solidFill>
                <a:latin typeface="Times New Roman"/>
                <a:cs typeface="Times New Roman"/>
              </a:rPr>
              <a:t> </a:t>
            </a:r>
            <a:r>
              <a:rPr sz="1600" spc="15" dirty="0">
                <a:solidFill>
                  <a:srgbClr val="262626"/>
                </a:solidFill>
                <a:latin typeface="Times New Roman"/>
                <a:cs typeface="Times New Roman"/>
              </a:rPr>
              <a:t>knowledge</a:t>
            </a:r>
            <a:r>
              <a:rPr sz="1600" spc="-30" dirty="0">
                <a:solidFill>
                  <a:srgbClr val="262626"/>
                </a:solidFill>
                <a:latin typeface="Times New Roman"/>
                <a:cs typeface="Times New Roman"/>
              </a:rPr>
              <a:t> </a:t>
            </a:r>
            <a:r>
              <a:rPr sz="1600" spc="15" dirty="0">
                <a:solidFill>
                  <a:srgbClr val="262626"/>
                </a:solidFill>
                <a:latin typeface="Times New Roman"/>
                <a:cs typeface="Times New Roman"/>
              </a:rPr>
              <a:t>for</a:t>
            </a:r>
            <a:r>
              <a:rPr sz="1600" spc="-15" dirty="0">
                <a:solidFill>
                  <a:srgbClr val="262626"/>
                </a:solidFill>
                <a:latin typeface="Times New Roman"/>
                <a:cs typeface="Times New Roman"/>
              </a:rPr>
              <a:t> </a:t>
            </a:r>
            <a:r>
              <a:rPr sz="1600" spc="10" dirty="0">
                <a:solidFill>
                  <a:srgbClr val="262626"/>
                </a:solidFill>
                <a:latin typeface="Times New Roman"/>
                <a:cs typeface="Times New Roman"/>
              </a:rPr>
              <a:t>the</a:t>
            </a:r>
            <a:r>
              <a:rPr sz="1600" dirty="0">
                <a:solidFill>
                  <a:srgbClr val="262626"/>
                </a:solidFill>
                <a:latin typeface="Times New Roman"/>
                <a:cs typeface="Times New Roman"/>
              </a:rPr>
              <a:t> </a:t>
            </a:r>
            <a:r>
              <a:rPr sz="1600" spc="10" dirty="0">
                <a:solidFill>
                  <a:srgbClr val="262626"/>
                </a:solidFill>
                <a:latin typeface="Times New Roman"/>
                <a:cs typeface="Times New Roman"/>
              </a:rPr>
              <a:t>benefit</a:t>
            </a:r>
            <a:r>
              <a:rPr sz="1600" spc="-20" dirty="0">
                <a:solidFill>
                  <a:srgbClr val="262626"/>
                </a:solidFill>
                <a:latin typeface="Times New Roman"/>
                <a:cs typeface="Times New Roman"/>
              </a:rPr>
              <a:t> </a:t>
            </a:r>
            <a:r>
              <a:rPr sz="1600" spc="10" dirty="0">
                <a:solidFill>
                  <a:srgbClr val="262626"/>
                </a:solidFill>
                <a:latin typeface="Times New Roman"/>
                <a:cs typeface="Times New Roman"/>
              </a:rPr>
              <a:t>of</a:t>
            </a:r>
            <a:r>
              <a:rPr sz="1600" spc="-15" dirty="0">
                <a:solidFill>
                  <a:srgbClr val="262626"/>
                </a:solidFill>
                <a:latin typeface="Times New Roman"/>
                <a:cs typeface="Times New Roman"/>
              </a:rPr>
              <a:t> </a:t>
            </a:r>
            <a:r>
              <a:rPr sz="1600" dirty="0">
                <a:solidFill>
                  <a:srgbClr val="262626"/>
                </a:solidFill>
                <a:latin typeface="Times New Roman"/>
                <a:cs typeface="Times New Roman"/>
              </a:rPr>
              <a:t>society.</a:t>
            </a:r>
            <a:endParaRPr sz="1600" dirty="0">
              <a:latin typeface="Times New Roman"/>
              <a:cs typeface="Times New Roman"/>
            </a:endParaRPr>
          </a:p>
          <a:p>
            <a:pPr marL="476884" indent="-398780" algn="just">
              <a:lnSpc>
                <a:spcPts val="1820"/>
              </a:lnSpc>
              <a:buFont typeface="Segoe UI Symbol"/>
              <a:buChar char="⮚"/>
              <a:tabLst>
                <a:tab pos="476884" algn="l"/>
                <a:tab pos="477520" algn="l"/>
                <a:tab pos="1359535" algn="l"/>
                <a:tab pos="2065655" algn="l"/>
                <a:tab pos="3007360" algn="l"/>
                <a:tab pos="4131945" algn="l"/>
                <a:tab pos="4636770" algn="l"/>
                <a:tab pos="5479415" algn="l"/>
                <a:tab pos="6233795" algn="l"/>
                <a:tab pos="6823709" algn="l"/>
                <a:tab pos="7338695" algn="l"/>
              </a:tabLst>
            </a:pPr>
            <a:r>
              <a:rPr sz="1600" spc="10" dirty="0">
                <a:solidFill>
                  <a:srgbClr val="262626"/>
                </a:solidFill>
                <a:latin typeface="Times New Roman"/>
                <a:cs typeface="Times New Roman"/>
              </a:rPr>
              <a:t>Establish	mutual	</a:t>
            </a:r>
            <a:r>
              <a:rPr sz="1600" spc="5" dirty="0">
                <a:solidFill>
                  <a:srgbClr val="262626"/>
                </a:solidFill>
                <a:latin typeface="Times New Roman"/>
                <a:cs typeface="Times New Roman"/>
              </a:rPr>
              <a:t>beneficial	partnerships	</a:t>
            </a:r>
            <a:r>
              <a:rPr sz="1600" spc="10" dirty="0">
                <a:solidFill>
                  <a:srgbClr val="262626"/>
                </a:solidFill>
                <a:latin typeface="Times New Roman"/>
                <a:cs typeface="Times New Roman"/>
              </a:rPr>
              <a:t>with	</a:t>
            </a:r>
            <a:r>
              <a:rPr sz="1600" dirty="0">
                <a:solidFill>
                  <a:srgbClr val="262626"/>
                </a:solidFill>
                <a:latin typeface="Times New Roman"/>
                <a:cs typeface="Times New Roman"/>
              </a:rPr>
              <a:t>industry,	</a:t>
            </a:r>
            <a:r>
              <a:rPr sz="1600" spc="10" dirty="0">
                <a:solidFill>
                  <a:srgbClr val="262626"/>
                </a:solidFill>
                <a:latin typeface="Times New Roman"/>
                <a:cs typeface="Times New Roman"/>
              </a:rPr>
              <a:t>alumni,	</a:t>
            </a:r>
            <a:r>
              <a:rPr sz="1600" spc="5" dirty="0">
                <a:solidFill>
                  <a:srgbClr val="262626"/>
                </a:solidFill>
                <a:latin typeface="Times New Roman"/>
                <a:cs typeface="Times New Roman"/>
              </a:rPr>
              <a:t>local,	state	</a:t>
            </a:r>
            <a:r>
              <a:rPr sz="1600" spc="10" dirty="0">
                <a:solidFill>
                  <a:srgbClr val="262626"/>
                </a:solidFill>
                <a:latin typeface="Times New Roman"/>
                <a:cs typeface="Times New Roman"/>
              </a:rPr>
              <a:t>and</a:t>
            </a:r>
            <a:endParaRPr sz="1600" dirty="0">
              <a:latin typeface="Times New Roman"/>
              <a:cs typeface="Times New Roman"/>
            </a:endParaRPr>
          </a:p>
          <a:p>
            <a:pPr marL="328930" algn="just">
              <a:lnSpc>
                <a:spcPct val="100000"/>
              </a:lnSpc>
              <a:spcBef>
                <a:spcPts val="35"/>
              </a:spcBef>
            </a:pPr>
            <a:r>
              <a:rPr sz="1600" spc="10" dirty="0">
                <a:solidFill>
                  <a:srgbClr val="262626"/>
                </a:solidFill>
                <a:latin typeface="Times New Roman"/>
                <a:cs typeface="Times New Roman"/>
              </a:rPr>
              <a:t>central</a:t>
            </a:r>
            <a:r>
              <a:rPr sz="1600" spc="-10" dirty="0">
                <a:solidFill>
                  <a:srgbClr val="262626"/>
                </a:solidFill>
                <a:latin typeface="Times New Roman"/>
                <a:cs typeface="Times New Roman"/>
              </a:rPr>
              <a:t> </a:t>
            </a:r>
            <a:r>
              <a:rPr sz="1600" spc="10" dirty="0">
                <a:solidFill>
                  <a:srgbClr val="262626"/>
                </a:solidFill>
                <a:latin typeface="Times New Roman"/>
                <a:cs typeface="Times New Roman"/>
              </a:rPr>
              <a:t>governments</a:t>
            </a:r>
            <a:r>
              <a:rPr sz="1600" dirty="0">
                <a:solidFill>
                  <a:srgbClr val="262626"/>
                </a:solidFill>
                <a:latin typeface="Times New Roman"/>
                <a:cs typeface="Times New Roman"/>
              </a:rPr>
              <a:t> </a:t>
            </a:r>
            <a:r>
              <a:rPr sz="1600" spc="15" dirty="0">
                <a:solidFill>
                  <a:srgbClr val="262626"/>
                </a:solidFill>
                <a:latin typeface="Times New Roman"/>
                <a:cs typeface="Times New Roman"/>
              </a:rPr>
              <a:t>by </a:t>
            </a:r>
            <a:r>
              <a:rPr sz="1600" spc="10" dirty="0">
                <a:solidFill>
                  <a:srgbClr val="262626"/>
                </a:solidFill>
                <a:latin typeface="Times New Roman"/>
                <a:cs typeface="Times New Roman"/>
              </a:rPr>
              <a:t>public</a:t>
            </a:r>
            <a:r>
              <a:rPr sz="1600" spc="-20" dirty="0">
                <a:solidFill>
                  <a:srgbClr val="262626"/>
                </a:solidFill>
                <a:latin typeface="Times New Roman"/>
                <a:cs typeface="Times New Roman"/>
              </a:rPr>
              <a:t> </a:t>
            </a:r>
            <a:r>
              <a:rPr sz="1600" spc="10" dirty="0">
                <a:solidFill>
                  <a:srgbClr val="262626"/>
                </a:solidFill>
                <a:latin typeface="Times New Roman"/>
                <a:cs typeface="Times New Roman"/>
              </a:rPr>
              <a:t>service</a:t>
            </a:r>
            <a:r>
              <a:rPr sz="1600" spc="15" dirty="0">
                <a:solidFill>
                  <a:srgbClr val="262626"/>
                </a:solidFill>
                <a:latin typeface="Times New Roman"/>
                <a:cs typeface="Times New Roman"/>
              </a:rPr>
              <a:t> </a:t>
            </a:r>
            <a:r>
              <a:rPr sz="1600" spc="10" dirty="0">
                <a:solidFill>
                  <a:srgbClr val="262626"/>
                </a:solidFill>
                <a:latin typeface="Times New Roman"/>
                <a:cs typeface="Times New Roman"/>
              </a:rPr>
              <a:t>assistance</a:t>
            </a:r>
            <a:r>
              <a:rPr sz="1600" spc="-40" dirty="0">
                <a:solidFill>
                  <a:srgbClr val="262626"/>
                </a:solidFill>
                <a:latin typeface="Times New Roman"/>
                <a:cs typeface="Times New Roman"/>
              </a:rPr>
              <a:t> </a:t>
            </a:r>
            <a:r>
              <a:rPr sz="1600" spc="15" dirty="0">
                <a:solidFill>
                  <a:srgbClr val="262626"/>
                </a:solidFill>
                <a:latin typeface="Times New Roman"/>
                <a:cs typeface="Times New Roman"/>
              </a:rPr>
              <a:t>and</a:t>
            </a:r>
            <a:r>
              <a:rPr sz="1600" dirty="0">
                <a:solidFill>
                  <a:srgbClr val="262626"/>
                </a:solidFill>
                <a:latin typeface="Times New Roman"/>
                <a:cs typeface="Times New Roman"/>
              </a:rPr>
              <a:t> </a:t>
            </a:r>
            <a:r>
              <a:rPr sz="1600" spc="10" dirty="0">
                <a:solidFill>
                  <a:srgbClr val="262626"/>
                </a:solidFill>
                <a:latin typeface="Times New Roman"/>
                <a:cs typeface="Times New Roman"/>
              </a:rPr>
              <a:t>collaborative</a:t>
            </a:r>
            <a:r>
              <a:rPr sz="1600" spc="-20" dirty="0">
                <a:solidFill>
                  <a:srgbClr val="262626"/>
                </a:solidFill>
                <a:latin typeface="Times New Roman"/>
                <a:cs typeface="Times New Roman"/>
              </a:rPr>
              <a:t> </a:t>
            </a:r>
            <a:r>
              <a:rPr sz="1600" spc="10" dirty="0">
                <a:solidFill>
                  <a:srgbClr val="262626"/>
                </a:solidFill>
                <a:latin typeface="Times New Roman"/>
                <a:cs typeface="Times New Roman"/>
              </a:rPr>
              <a:t>research.</a:t>
            </a:r>
            <a:endParaRPr sz="1600" dirty="0">
              <a:latin typeface="Times New Roman"/>
              <a:cs typeface="Times New Roman"/>
            </a:endParaRPr>
          </a:p>
          <a:p>
            <a:pPr marL="328930" marR="75565" indent="-250190" algn="just">
              <a:lnSpc>
                <a:spcPct val="101299"/>
              </a:lnSpc>
              <a:spcBef>
                <a:spcPts val="10"/>
              </a:spcBef>
              <a:buClr>
                <a:srgbClr val="262626"/>
              </a:buClr>
              <a:buFont typeface="Segoe UI Symbol"/>
              <a:buChar char="⮚"/>
              <a:tabLst>
                <a:tab pos="405130" algn="l"/>
                <a:tab pos="405765" algn="l"/>
              </a:tabLst>
            </a:pPr>
            <a:r>
              <a:rPr sz="1600" dirty="0"/>
              <a:t>	</a:t>
            </a:r>
            <a:r>
              <a:rPr sz="1600" spc="5" dirty="0">
                <a:solidFill>
                  <a:srgbClr val="262626"/>
                </a:solidFill>
                <a:latin typeface="Times New Roman"/>
                <a:cs typeface="Times New Roman"/>
              </a:rPr>
              <a:t>Inculcate</a:t>
            </a:r>
            <a:r>
              <a:rPr sz="1600" spc="229" dirty="0">
                <a:solidFill>
                  <a:srgbClr val="262626"/>
                </a:solidFill>
                <a:latin typeface="Times New Roman"/>
                <a:cs typeface="Times New Roman"/>
              </a:rPr>
              <a:t> </a:t>
            </a:r>
            <a:r>
              <a:rPr sz="1600" spc="5" dirty="0">
                <a:solidFill>
                  <a:srgbClr val="262626"/>
                </a:solidFill>
                <a:latin typeface="Times New Roman"/>
                <a:cs typeface="Times New Roman"/>
              </a:rPr>
              <a:t>personality</a:t>
            </a:r>
            <a:r>
              <a:rPr sz="1600" spc="235" dirty="0">
                <a:solidFill>
                  <a:srgbClr val="262626"/>
                </a:solidFill>
                <a:latin typeface="Times New Roman"/>
                <a:cs typeface="Times New Roman"/>
              </a:rPr>
              <a:t> </a:t>
            </a:r>
            <a:r>
              <a:rPr sz="1600" spc="10" dirty="0">
                <a:solidFill>
                  <a:srgbClr val="262626"/>
                </a:solidFill>
                <a:latin typeface="Times New Roman"/>
                <a:cs typeface="Times New Roman"/>
              </a:rPr>
              <a:t>development</a:t>
            </a:r>
            <a:r>
              <a:rPr sz="1600" spc="220" dirty="0">
                <a:solidFill>
                  <a:srgbClr val="262626"/>
                </a:solidFill>
                <a:latin typeface="Times New Roman"/>
                <a:cs typeface="Times New Roman"/>
              </a:rPr>
              <a:t> </a:t>
            </a:r>
            <a:r>
              <a:rPr sz="1600" spc="10" dirty="0">
                <a:solidFill>
                  <a:srgbClr val="262626"/>
                </a:solidFill>
                <a:latin typeface="Times New Roman"/>
                <a:cs typeface="Times New Roman"/>
              </a:rPr>
              <a:t>through</a:t>
            </a:r>
            <a:r>
              <a:rPr sz="1600" spc="235" dirty="0">
                <a:solidFill>
                  <a:srgbClr val="262626"/>
                </a:solidFill>
                <a:latin typeface="Times New Roman"/>
                <a:cs typeface="Times New Roman"/>
              </a:rPr>
              <a:t> </a:t>
            </a:r>
            <a:r>
              <a:rPr sz="1600" spc="5" dirty="0">
                <a:solidFill>
                  <a:srgbClr val="262626"/>
                </a:solidFill>
                <a:latin typeface="Times New Roman"/>
                <a:cs typeface="Times New Roman"/>
              </a:rPr>
              <a:t>sports,</a:t>
            </a:r>
            <a:r>
              <a:rPr sz="1600" spc="235" dirty="0">
                <a:solidFill>
                  <a:srgbClr val="262626"/>
                </a:solidFill>
                <a:latin typeface="Times New Roman"/>
                <a:cs typeface="Times New Roman"/>
              </a:rPr>
              <a:t> </a:t>
            </a:r>
            <a:r>
              <a:rPr sz="1600" spc="5" dirty="0">
                <a:solidFill>
                  <a:srgbClr val="262626"/>
                </a:solidFill>
                <a:latin typeface="Times New Roman"/>
                <a:cs typeface="Times New Roman"/>
              </a:rPr>
              <a:t>cultural</a:t>
            </a:r>
            <a:r>
              <a:rPr sz="1600" spc="220" dirty="0">
                <a:solidFill>
                  <a:srgbClr val="262626"/>
                </a:solidFill>
                <a:latin typeface="Times New Roman"/>
                <a:cs typeface="Times New Roman"/>
              </a:rPr>
              <a:t> </a:t>
            </a:r>
            <a:r>
              <a:rPr sz="1600" spc="10" dirty="0">
                <a:solidFill>
                  <a:srgbClr val="262626"/>
                </a:solidFill>
                <a:latin typeface="Times New Roman"/>
                <a:cs typeface="Times New Roman"/>
              </a:rPr>
              <a:t>and</a:t>
            </a:r>
            <a:r>
              <a:rPr sz="1600" spc="220" dirty="0">
                <a:solidFill>
                  <a:srgbClr val="262626"/>
                </a:solidFill>
                <a:latin typeface="Times New Roman"/>
                <a:cs typeface="Times New Roman"/>
              </a:rPr>
              <a:t> </a:t>
            </a:r>
            <a:r>
              <a:rPr sz="1600" spc="5" dirty="0">
                <a:solidFill>
                  <a:srgbClr val="262626"/>
                </a:solidFill>
                <a:latin typeface="Times New Roman"/>
                <a:cs typeface="Times New Roman"/>
              </a:rPr>
              <a:t>extracurricular</a:t>
            </a:r>
            <a:r>
              <a:rPr sz="1600" spc="215" dirty="0">
                <a:solidFill>
                  <a:srgbClr val="262626"/>
                </a:solidFill>
                <a:latin typeface="Times New Roman"/>
                <a:cs typeface="Times New Roman"/>
              </a:rPr>
              <a:t> </a:t>
            </a:r>
            <a:r>
              <a:rPr sz="1600" spc="5" dirty="0">
                <a:solidFill>
                  <a:srgbClr val="262626"/>
                </a:solidFill>
                <a:latin typeface="Times New Roman"/>
                <a:cs typeface="Times New Roman"/>
              </a:rPr>
              <a:t>activities </a:t>
            </a:r>
            <a:r>
              <a:rPr sz="1600" spc="-370" dirty="0">
                <a:solidFill>
                  <a:srgbClr val="262626"/>
                </a:solidFill>
                <a:latin typeface="Times New Roman"/>
                <a:cs typeface="Times New Roman"/>
              </a:rPr>
              <a:t> </a:t>
            </a:r>
            <a:r>
              <a:rPr sz="1600" spc="15" dirty="0">
                <a:solidFill>
                  <a:srgbClr val="262626"/>
                </a:solidFill>
                <a:latin typeface="Times New Roman"/>
                <a:cs typeface="Times New Roman"/>
              </a:rPr>
              <a:t>and</a:t>
            </a:r>
            <a:r>
              <a:rPr sz="1600" spc="-10" dirty="0">
                <a:solidFill>
                  <a:srgbClr val="262626"/>
                </a:solidFill>
                <a:latin typeface="Times New Roman"/>
                <a:cs typeface="Times New Roman"/>
              </a:rPr>
              <a:t> </a:t>
            </a:r>
            <a:r>
              <a:rPr sz="1600" spc="15" dirty="0">
                <a:solidFill>
                  <a:srgbClr val="262626"/>
                </a:solidFill>
                <a:latin typeface="Times New Roman"/>
                <a:cs typeface="Times New Roman"/>
              </a:rPr>
              <a:t>engage</a:t>
            </a:r>
            <a:r>
              <a:rPr sz="1600" spc="-15" dirty="0">
                <a:solidFill>
                  <a:srgbClr val="262626"/>
                </a:solidFill>
                <a:latin typeface="Times New Roman"/>
                <a:cs typeface="Times New Roman"/>
              </a:rPr>
              <a:t> </a:t>
            </a:r>
            <a:r>
              <a:rPr sz="1600" spc="10" dirty="0">
                <a:solidFill>
                  <a:srgbClr val="262626"/>
                </a:solidFill>
                <a:latin typeface="Times New Roman"/>
                <a:cs typeface="Times New Roman"/>
              </a:rPr>
              <a:t>in</a:t>
            </a:r>
            <a:r>
              <a:rPr sz="1600" spc="-10" dirty="0">
                <a:solidFill>
                  <a:srgbClr val="262626"/>
                </a:solidFill>
                <a:latin typeface="Times New Roman"/>
                <a:cs typeface="Times New Roman"/>
              </a:rPr>
              <a:t> </a:t>
            </a:r>
            <a:r>
              <a:rPr sz="1600" spc="10" dirty="0">
                <a:solidFill>
                  <a:srgbClr val="262626"/>
                </a:solidFill>
                <a:latin typeface="Times New Roman"/>
                <a:cs typeface="Times New Roman"/>
              </a:rPr>
              <a:t>the</a:t>
            </a:r>
            <a:r>
              <a:rPr sz="1600" dirty="0">
                <a:solidFill>
                  <a:srgbClr val="262626"/>
                </a:solidFill>
                <a:latin typeface="Times New Roman"/>
                <a:cs typeface="Times New Roman"/>
              </a:rPr>
              <a:t> </a:t>
            </a:r>
            <a:r>
              <a:rPr sz="1600" spc="10" dirty="0">
                <a:solidFill>
                  <a:srgbClr val="262626"/>
                </a:solidFill>
                <a:latin typeface="Times New Roman"/>
                <a:cs typeface="Times New Roman"/>
              </a:rPr>
              <a:t>social,</a:t>
            </a:r>
            <a:r>
              <a:rPr sz="1600" spc="-10" dirty="0">
                <a:solidFill>
                  <a:srgbClr val="262626"/>
                </a:solidFill>
                <a:latin typeface="Times New Roman"/>
                <a:cs typeface="Times New Roman"/>
              </a:rPr>
              <a:t> </a:t>
            </a:r>
            <a:r>
              <a:rPr sz="1600" spc="10" dirty="0">
                <a:solidFill>
                  <a:srgbClr val="262626"/>
                </a:solidFill>
                <a:latin typeface="Times New Roman"/>
                <a:cs typeface="Times New Roman"/>
              </a:rPr>
              <a:t>economic</a:t>
            </a:r>
            <a:r>
              <a:rPr sz="1600" spc="-10" dirty="0">
                <a:solidFill>
                  <a:srgbClr val="262626"/>
                </a:solidFill>
                <a:latin typeface="Times New Roman"/>
                <a:cs typeface="Times New Roman"/>
              </a:rPr>
              <a:t> </a:t>
            </a:r>
            <a:r>
              <a:rPr sz="1600" spc="10" dirty="0">
                <a:solidFill>
                  <a:srgbClr val="262626"/>
                </a:solidFill>
                <a:latin typeface="Times New Roman"/>
                <a:cs typeface="Times New Roman"/>
              </a:rPr>
              <a:t>and</a:t>
            </a:r>
            <a:r>
              <a:rPr sz="1600" spc="5" dirty="0">
                <a:solidFill>
                  <a:srgbClr val="262626"/>
                </a:solidFill>
                <a:latin typeface="Times New Roman"/>
                <a:cs typeface="Times New Roman"/>
              </a:rPr>
              <a:t> </a:t>
            </a:r>
            <a:r>
              <a:rPr sz="1600" spc="10" dirty="0">
                <a:solidFill>
                  <a:srgbClr val="262626"/>
                </a:solidFill>
                <a:latin typeface="Times New Roman"/>
                <a:cs typeface="Times New Roman"/>
              </a:rPr>
              <a:t>professional</a:t>
            </a:r>
            <a:r>
              <a:rPr sz="1600" spc="-40" dirty="0">
                <a:solidFill>
                  <a:srgbClr val="262626"/>
                </a:solidFill>
                <a:latin typeface="Times New Roman"/>
                <a:cs typeface="Times New Roman"/>
              </a:rPr>
              <a:t> </a:t>
            </a:r>
            <a:r>
              <a:rPr sz="1600" spc="10" dirty="0">
                <a:solidFill>
                  <a:srgbClr val="262626"/>
                </a:solidFill>
                <a:latin typeface="Times New Roman"/>
                <a:cs typeface="Times New Roman"/>
              </a:rPr>
              <a:t>challenges.</a:t>
            </a:r>
            <a:endParaRPr sz="1600" dirty="0">
              <a:latin typeface="Times New Roman"/>
              <a:cs typeface="Times New Roman"/>
            </a:endParaRPr>
          </a:p>
        </p:txBody>
      </p:sp>
    </p:spTree>
    <p:extLst>
      <p:ext uri="{BB962C8B-B14F-4D97-AF65-F5344CB8AC3E}">
        <p14:creationId xmlns:p14="http://schemas.microsoft.com/office/powerpoint/2010/main" xmlns="" val="14809609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b="1" dirty="0">
                <a:solidFill>
                  <a:schemeClr val="bg1"/>
                </a:solidFill>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68190"/>
            <a:ext cx="12192000" cy="38981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sp>
        <p:nvSpPr>
          <p:cNvPr id="9" name="TextBox 8">
            <a:extLst>
              <a:ext uri="{FF2B5EF4-FFF2-40B4-BE49-F238E27FC236}">
                <a16:creationId xmlns:a16="http://schemas.microsoft.com/office/drawing/2014/main" xmlns="" id="{42C3C10E-1231-226A-BC5D-6A1F8EF9EB42}"/>
              </a:ext>
            </a:extLst>
          </p:cNvPr>
          <p:cNvSpPr txBox="1"/>
          <p:nvPr/>
        </p:nvSpPr>
        <p:spPr>
          <a:xfrm>
            <a:off x="304800" y="590490"/>
            <a:ext cx="11582400"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Schematic Representation of</a:t>
            </a:r>
            <a:r>
              <a:rPr lang="en-IN" sz="2000" b="1" dirty="0"/>
              <a:t> </a:t>
            </a:r>
            <a:r>
              <a:rPr lang="en-US" sz="2000" b="1" dirty="0">
                <a:latin typeface="Times New Roman" panose="02020603050405020304" pitchFamily="18" charset="0"/>
                <a:cs typeface="Times New Roman" panose="02020603050405020304" pitchFamily="18" charset="0"/>
              </a:rPr>
              <a:t>Sense Amplifier:</a:t>
            </a:r>
            <a:endParaRPr lang="en-IN" sz="2000" b="1" dirty="0"/>
          </a:p>
        </p:txBody>
      </p:sp>
      <p:sp>
        <p:nvSpPr>
          <p:cNvPr id="8" name="TextBox 7">
            <a:extLst>
              <a:ext uri="{FF2B5EF4-FFF2-40B4-BE49-F238E27FC236}">
                <a16:creationId xmlns:a16="http://schemas.microsoft.com/office/drawing/2014/main" xmlns="" id="{E4E10CDA-5906-6C5F-5695-7BF5889CD778}"/>
              </a:ext>
            </a:extLst>
          </p:cNvPr>
          <p:cNvSpPr txBox="1"/>
          <p:nvPr/>
        </p:nvSpPr>
        <p:spPr>
          <a:xfrm>
            <a:off x="6019800" y="990600"/>
            <a:ext cx="6032090" cy="4524315"/>
          </a:xfrm>
          <a:prstGeom prst="rect">
            <a:avLst/>
          </a:prstGeom>
          <a:noFill/>
        </p:spPr>
        <p:txBody>
          <a:bodyPr wrap="square">
            <a:spAutoFit/>
          </a:bodyPr>
          <a:lstStyle/>
          <a:p>
            <a:pPr marL="285750" indent="-285750"/>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Sense amplifiers are used in the memories to speed up the read operation. </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Sense amplifier takes the small signal difference bit line voltage as input and gives full swing single ended output.</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Access time and power consumption of memory is affected by the sense amplifier hence the performance of memory is improved by reducing both sensing delay and power dissipation.</a:t>
            </a:r>
            <a:endParaRPr lang="en-IN" sz="2000" dirty="0">
              <a:latin typeface="Times New Roman" panose="02020603050405020304" pitchFamily="18" charset="0"/>
              <a:cs typeface="Times New Roman" panose="02020603050405020304" pitchFamily="18" charset="0"/>
            </a:endParaRPr>
          </a:p>
        </p:txBody>
      </p:sp>
      <p:pic>
        <p:nvPicPr>
          <p:cNvPr id="10" name="Picture 9" descr="Sense_Amplifier.png"/>
          <p:cNvPicPr>
            <a:picLocks noChangeAspect="1"/>
          </p:cNvPicPr>
          <p:nvPr/>
        </p:nvPicPr>
        <p:blipFill>
          <a:blip r:embed="rId3" cstate="print"/>
          <a:srcRect l="12800" r="11564"/>
          <a:stretch>
            <a:fillRect/>
          </a:stretch>
        </p:blipFill>
        <p:spPr>
          <a:xfrm>
            <a:off x="533400" y="1371600"/>
            <a:ext cx="5334000" cy="4185138"/>
          </a:xfrm>
          <a:prstGeom prst="rect">
            <a:avLst/>
          </a:prstGeom>
        </p:spPr>
      </p:pic>
    </p:spTree>
    <p:extLst>
      <p:ext uri="{BB962C8B-B14F-4D97-AF65-F5344CB8AC3E}">
        <p14:creationId xmlns:p14="http://schemas.microsoft.com/office/powerpoint/2010/main" xmlns="" val="3127468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b="1" dirty="0">
                <a:solidFill>
                  <a:schemeClr val="bg1"/>
                </a:solidFill>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68190"/>
            <a:ext cx="12192000" cy="38981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pic>
        <p:nvPicPr>
          <p:cNvPr id="4" name="Picture 3">
            <a:extLst>
              <a:ext uri="{FF2B5EF4-FFF2-40B4-BE49-F238E27FC236}">
                <a16:creationId xmlns:a16="http://schemas.microsoft.com/office/drawing/2014/main" xmlns="" id="{855074A9-49A7-919F-B5E0-F36C212C831D}"/>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r="18083"/>
          <a:stretch/>
        </p:blipFill>
        <p:spPr>
          <a:xfrm>
            <a:off x="533400" y="914400"/>
            <a:ext cx="10896600" cy="5422904"/>
          </a:xfrm>
          <a:prstGeom prst="rect">
            <a:avLst/>
          </a:prstGeom>
        </p:spPr>
      </p:pic>
      <p:sp>
        <p:nvSpPr>
          <p:cNvPr id="15" name="TextBox 14">
            <a:extLst>
              <a:ext uri="{FF2B5EF4-FFF2-40B4-BE49-F238E27FC236}">
                <a16:creationId xmlns:a16="http://schemas.microsoft.com/office/drawing/2014/main" xmlns="" id="{4D866408-26F7-CF08-5CEE-4BCD545E42DD}"/>
              </a:ext>
            </a:extLst>
          </p:cNvPr>
          <p:cNvSpPr txBox="1"/>
          <p:nvPr/>
        </p:nvSpPr>
        <p:spPr>
          <a:xfrm>
            <a:off x="457200" y="458622"/>
            <a:ext cx="6110748"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Simulation result of Sense Amplifier</a:t>
            </a:r>
            <a:endParaRPr lang="en-IN" sz="2000" dirty="0"/>
          </a:p>
        </p:txBody>
      </p:sp>
    </p:spTree>
    <p:extLst>
      <p:ext uri="{BB962C8B-B14F-4D97-AF65-F5344CB8AC3E}">
        <p14:creationId xmlns:p14="http://schemas.microsoft.com/office/powerpoint/2010/main" xmlns="" val="1964623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bg1"/>
                </a:solidFill>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68190"/>
            <a:ext cx="12192000" cy="38981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sp>
        <p:nvSpPr>
          <p:cNvPr id="3" name="TextBox 2">
            <a:extLst>
              <a:ext uri="{FF2B5EF4-FFF2-40B4-BE49-F238E27FC236}">
                <a16:creationId xmlns:a16="http://schemas.microsoft.com/office/drawing/2014/main" xmlns="" id="{A2F92B8B-1B77-4B76-0060-B2229F7DE628}"/>
              </a:ext>
            </a:extLst>
          </p:cNvPr>
          <p:cNvSpPr txBox="1"/>
          <p:nvPr/>
        </p:nvSpPr>
        <p:spPr>
          <a:xfrm>
            <a:off x="2819400" y="533400"/>
            <a:ext cx="6110748"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 </a:t>
            </a:r>
          </a:p>
        </p:txBody>
      </p:sp>
      <p:sp>
        <p:nvSpPr>
          <p:cNvPr id="10" name="TextBox 9">
            <a:extLst>
              <a:ext uri="{FF2B5EF4-FFF2-40B4-BE49-F238E27FC236}">
                <a16:creationId xmlns:a16="http://schemas.microsoft.com/office/drawing/2014/main" xmlns="" id="{109A8EAC-D6DB-A68B-B683-C157BA3B4180}"/>
              </a:ext>
            </a:extLst>
          </p:cNvPr>
          <p:cNvSpPr txBox="1"/>
          <p:nvPr/>
        </p:nvSpPr>
        <p:spPr>
          <a:xfrm>
            <a:off x="228600" y="609600"/>
            <a:ext cx="480060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Design and implementation of 1 bit SRAM cell</a:t>
            </a:r>
          </a:p>
        </p:txBody>
      </p:sp>
      <p:sp>
        <p:nvSpPr>
          <p:cNvPr id="15" name="TextBox 14">
            <a:extLst>
              <a:ext uri="{FF2B5EF4-FFF2-40B4-BE49-F238E27FC236}">
                <a16:creationId xmlns:a16="http://schemas.microsoft.com/office/drawing/2014/main" xmlns="" id="{B0D28FF9-C3AA-029C-B8F5-4EA53D8E8CCF}"/>
              </a:ext>
            </a:extLst>
          </p:cNvPr>
          <p:cNvSpPr txBox="1"/>
          <p:nvPr/>
        </p:nvSpPr>
        <p:spPr>
          <a:xfrm>
            <a:off x="6553200" y="1096619"/>
            <a:ext cx="5486400" cy="5444054"/>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One-Bit 6T SRAM schematic with peripheral components.</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signals used in the simulation results: ‘pre-charge’ from the pre-charge circuit, ‘word-line’ from 6T SRAM circuit, ‘</a:t>
            </a:r>
            <a:r>
              <a:rPr lang="en-US" dirty="0" err="1">
                <a:latin typeface="Times New Roman" panose="02020603050405020304" pitchFamily="18" charset="0"/>
                <a:cs typeface="Times New Roman" panose="02020603050405020304" pitchFamily="18" charset="0"/>
              </a:rPr>
              <a:t>write_en</a:t>
            </a:r>
            <a:r>
              <a:rPr lang="en-US" dirty="0">
                <a:latin typeface="Times New Roman" panose="02020603050405020304" pitchFamily="18" charset="0"/>
                <a:cs typeface="Times New Roman" panose="02020603050405020304" pitchFamily="18" charset="0"/>
              </a:rPr>
              <a:t>’ corresponds to write enable signal from the write driver circuits, ‘bit-line’ and ‘bit-line bar’ acts as input or output based on write/read operation, ‘q’ and ‘</a:t>
            </a:r>
            <a:r>
              <a:rPr lang="en-US" dirty="0" err="1">
                <a:latin typeface="Times New Roman" panose="02020603050405020304" pitchFamily="18" charset="0"/>
                <a:cs typeface="Times New Roman" panose="02020603050405020304" pitchFamily="18" charset="0"/>
              </a:rPr>
              <a:t>qb</a:t>
            </a:r>
            <a:r>
              <a:rPr lang="en-US" dirty="0">
                <a:latin typeface="Times New Roman" panose="02020603050405020304" pitchFamily="18" charset="0"/>
                <a:cs typeface="Times New Roman" panose="02020603050405020304" pitchFamily="18" charset="0"/>
              </a:rPr>
              <a:t>’ corresponds to the storage nodes Q and QB of 6T SRAM during write operation.</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read_en</a:t>
            </a:r>
            <a:r>
              <a:rPr lang="en-US" dirty="0">
                <a:latin typeface="Times New Roman" panose="02020603050405020304" pitchFamily="18" charset="0"/>
                <a:cs typeface="Times New Roman" panose="02020603050405020304" pitchFamily="18" charset="0"/>
              </a:rPr>
              <a:t>’ corresponds to the read enable signal given to the sense amplifier circuits and ‘out’ signal gives the output of reading operation from sense amplifier circuit.</a:t>
            </a:r>
            <a:endParaRPr lang="en-IN" dirty="0">
              <a:latin typeface="Times New Roman" panose="02020603050405020304" pitchFamily="18" charset="0"/>
              <a:cs typeface="Times New Roman" panose="02020603050405020304" pitchFamily="18" charset="0"/>
            </a:endParaRPr>
          </a:p>
        </p:txBody>
      </p:sp>
      <p:pic>
        <p:nvPicPr>
          <p:cNvPr id="8" name="Picture 7" descr="1bit_test_schematic2.png"/>
          <p:cNvPicPr>
            <a:picLocks noChangeAspect="1"/>
          </p:cNvPicPr>
          <p:nvPr/>
        </p:nvPicPr>
        <p:blipFill>
          <a:blip r:embed="rId3" cstate="print"/>
          <a:srcRect l="19292" r="19426"/>
          <a:stretch>
            <a:fillRect/>
          </a:stretch>
        </p:blipFill>
        <p:spPr>
          <a:xfrm>
            <a:off x="304800" y="1219200"/>
            <a:ext cx="6172200" cy="4867020"/>
          </a:xfrm>
          <a:prstGeom prst="rect">
            <a:avLst/>
          </a:prstGeom>
        </p:spPr>
      </p:pic>
    </p:spTree>
    <p:extLst>
      <p:ext uri="{BB962C8B-B14F-4D97-AF65-F5344CB8AC3E}">
        <p14:creationId xmlns:p14="http://schemas.microsoft.com/office/powerpoint/2010/main" xmlns="" val="16047609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7700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sp>
        <p:nvSpPr>
          <p:cNvPr id="3" name="TextBox 2">
            <a:extLst>
              <a:ext uri="{FF2B5EF4-FFF2-40B4-BE49-F238E27FC236}">
                <a16:creationId xmlns:a16="http://schemas.microsoft.com/office/drawing/2014/main" xmlns="" id="{0BF432F7-3C47-960C-7D55-932CAAF0CCBC}"/>
              </a:ext>
            </a:extLst>
          </p:cNvPr>
          <p:cNvSpPr txBox="1"/>
          <p:nvPr/>
        </p:nvSpPr>
        <p:spPr>
          <a:xfrm>
            <a:off x="114300" y="1227756"/>
            <a:ext cx="11658600" cy="400110"/>
          </a:xfrm>
          <a:prstGeom prst="rect">
            <a:avLst/>
          </a:prstGeom>
          <a:noFill/>
        </p:spPr>
        <p:txBody>
          <a:bodyPr wrap="square">
            <a:spAutoFit/>
          </a:bodyPr>
          <a:lstStyle/>
          <a:p>
            <a:r>
              <a:rPr lang="en-IN" sz="2000" dirty="0"/>
              <a:t> </a:t>
            </a:r>
          </a:p>
        </p:txBody>
      </p:sp>
      <p:pic>
        <p:nvPicPr>
          <p:cNvPr id="8" name="Picture 7">
            <a:extLst>
              <a:ext uri="{FF2B5EF4-FFF2-40B4-BE49-F238E27FC236}">
                <a16:creationId xmlns:a16="http://schemas.microsoft.com/office/drawing/2014/main" xmlns="" id="{81095C9F-2D0F-98FD-2E47-E55E7D9246E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09600" y="1295400"/>
            <a:ext cx="10972800" cy="4876800"/>
          </a:xfrm>
          <a:prstGeom prst="rect">
            <a:avLst/>
          </a:prstGeom>
        </p:spPr>
      </p:pic>
      <p:sp>
        <p:nvSpPr>
          <p:cNvPr id="2" name="TextBox 1">
            <a:extLst>
              <a:ext uri="{FF2B5EF4-FFF2-40B4-BE49-F238E27FC236}">
                <a16:creationId xmlns:a16="http://schemas.microsoft.com/office/drawing/2014/main" xmlns="" id="{37574070-2CB2-A590-96E7-7C25AC9881DE}"/>
              </a:ext>
            </a:extLst>
          </p:cNvPr>
          <p:cNvSpPr txBox="1"/>
          <p:nvPr/>
        </p:nvSpPr>
        <p:spPr>
          <a:xfrm>
            <a:off x="609600" y="609600"/>
            <a:ext cx="457200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Simulation result of 1 bit SRAM cell </a:t>
            </a:r>
          </a:p>
        </p:txBody>
      </p:sp>
    </p:spTree>
    <p:extLst>
      <p:ext uri="{BB962C8B-B14F-4D97-AF65-F5344CB8AC3E}">
        <p14:creationId xmlns:p14="http://schemas.microsoft.com/office/powerpoint/2010/main" xmlns="" val="25726412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b="1" dirty="0">
                <a:solidFill>
                  <a:schemeClr val="bg1"/>
                </a:solidFill>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68190"/>
            <a:ext cx="12192000" cy="38981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pic>
        <p:nvPicPr>
          <p:cNvPr id="3" name="Picture 2">
            <a:extLst>
              <a:ext uri="{FF2B5EF4-FFF2-40B4-BE49-F238E27FC236}">
                <a16:creationId xmlns:a16="http://schemas.microsoft.com/office/drawing/2014/main" xmlns="" id="{5BA3A26A-0060-C57D-F7BD-54C4BF071D05}"/>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l="25000" t="3171" r="25000" b="2966"/>
          <a:stretch/>
        </p:blipFill>
        <p:spPr>
          <a:xfrm>
            <a:off x="1192948" y="1392657"/>
            <a:ext cx="4800600" cy="2351983"/>
          </a:xfrm>
          <a:prstGeom prst="rect">
            <a:avLst/>
          </a:prstGeom>
        </p:spPr>
      </p:pic>
      <p:pic>
        <p:nvPicPr>
          <p:cNvPr id="8" name="Picture 7">
            <a:extLst>
              <a:ext uri="{FF2B5EF4-FFF2-40B4-BE49-F238E27FC236}">
                <a16:creationId xmlns:a16="http://schemas.microsoft.com/office/drawing/2014/main" xmlns="" id="{43A9FF33-FC80-2699-46D4-F5D40CD4AB59}"/>
              </a:ext>
            </a:extLst>
          </p:cNvPr>
          <p:cNvPicPr>
            <a:picLocks noChangeAspect="1"/>
          </p:cNvPicPr>
          <p:nvPr/>
        </p:nvPicPr>
        <p:blipFill rotWithShape="1">
          <a:blip r:embed="rId4" cstate="print">
            <a:extLst>
              <a:ext uri="{28A0092B-C50C-407E-A947-70E740481C1C}">
                <a14:useLocalDpi xmlns:a14="http://schemas.microsoft.com/office/drawing/2010/main" xmlns="" val="0"/>
              </a:ext>
            </a:extLst>
          </a:blip>
          <a:srcRect l="6525" t="5852"/>
          <a:stretch/>
        </p:blipFill>
        <p:spPr>
          <a:xfrm>
            <a:off x="7028319" y="1275847"/>
            <a:ext cx="3657601" cy="2997154"/>
          </a:xfrm>
          <a:prstGeom prst="rect">
            <a:avLst/>
          </a:prstGeom>
        </p:spPr>
      </p:pic>
      <p:pic>
        <p:nvPicPr>
          <p:cNvPr id="20" name="Ink 19">
            <a:extLst>
              <a:ext uri="{FF2B5EF4-FFF2-40B4-BE49-F238E27FC236}">
                <a16:creationId xmlns:a16="http://schemas.microsoft.com/office/drawing/2014/main" xmlns="" id="{C4BF59B9-5788-E09F-DE92-057FBACAD552}"/>
              </a:ext>
            </a:extLst>
          </p:cNvPr>
          <p:cNvPicPr/>
          <p:nvPr/>
        </p:nvPicPr>
        <p:blipFill>
          <a:blip r:embed="rId5"/>
          <a:stretch>
            <a:fillRect/>
          </a:stretch>
        </p:blipFill>
        <p:spPr>
          <a:xfrm>
            <a:off x="7252440" y="3987728"/>
            <a:ext cx="855000" cy="9000"/>
          </a:xfrm>
          <a:prstGeom prst="rect">
            <a:avLst/>
          </a:prstGeom>
        </p:spPr>
      </p:pic>
      <p:pic>
        <p:nvPicPr>
          <p:cNvPr id="26" name="Ink 25">
            <a:extLst>
              <a:ext uri="{FF2B5EF4-FFF2-40B4-BE49-F238E27FC236}">
                <a16:creationId xmlns:a16="http://schemas.microsoft.com/office/drawing/2014/main" xmlns="" id="{3F8B4A1F-6548-5150-D816-7942913ED4C9}"/>
              </a:ext>
            </a:extLst>
          </p:cNvPr>
          <p:cNvPicPr/>
          <p:nvPr/>
        </p:nvPicPr>
        <p:blipFill>
          <a:blip r:embed="rId6"/>
          <a:stretch>
            <a:fillRect/>
          </a:stretch>
        </p:blipFill>
        <p:spPr>
          <a:xfrm>
            <a:off x="5565840" y="1526880"/>
            <a:ext cx="9000" cy="9000"/>
          </a:xfrm>
          <a:prstGeom prst="rect">
            <a:avLst/>
          </a:prstGeom>
        </p:spPr>
      </p:pic>
      <p:pic>
        <p:nvPicPr>
          <p:cNvPr id="29" name="Ink 28">
            <a:extLst>
              <a:ext uri="{FF2B5EF4-FFF2-40B4-BE49-F238E27FC236}">
                <a16:creationId xmlns:a16="http://schemas.microsoft.com/office/drawing/2014/main" xmlns="" id="{7B7FEF76-A895-EC9A-67D6-4216A3E41CBE}"/>
              </a:ext>
            </a:extLst>
          </p:cNvPr>
          <p:cNvPicPr/>
          <p:nvPr/>
        </p:nvPicPr>
        <p:blipFill>
          <a:blip r:embed="rId7" cstate="print"/>
          <a:stretch>
            <a:fillRect/>
          </a:stretch>
        </p:blipFill>
        <p:spPr>
          <a:xfrm>
            <a:off x="5562600" y="1524000"/>
            <a:ext cx="1730520" cy="2467440"/>
          </a:xfrm>
          <a:prstGeom prst="rect">
            <a:avLst/>
          </a:prstGeom>
        </p:spPr>
      </p:pic>
      <p:pic>
        <p:nvPicPr>
          <p:cNvPr id="30" name="Ink 29">
            <a:extLst>
              <a:ext uri="{FF2B5EF4-FFF2-40B4-BE49-F238E27FC236}">
                <a16:creationId xmlns:a16="http://schemas.microsoft.com/office/drawing/2014/main" xmlns="" id="{93BEC99F-D812-D361-6CD3-D16844B2C3A4}"/>
              </a:ext>
            </a:extLst>
          </p:cNvPr>
          <p:cNvPicPr/>
          <p:nvPr/>
        </p:nvPicPr>
        <p:blipFill>
          <a:blip r:embed="rId8" cstate="print"/>
          <a:stretch>
            <a:fillRect/>
          </a:stretch>
        </p:blipFill>
        <p:spPr>
          <a:xfrm>
            <a:off x="8088360" y="3986760"/>
            <a:ext cx="161280" cy="12960"/>
          </a:xfrm>
          <a:prstGeom prst="rect">
            <a:avLst/>
          </a:prstGeom>
        </p:spPr>
      </p:pic>
      <p:pic>
        <p:nvPicPr>
          <p:cNvPr id="31" name="Ink 30">
            <a:extLst>
              <a:ext uri="{FF2B5EF4-FFF2-40B4-BE49-F238E27FC236}">
                <a16:creationId xmlns:a16="http://schemas.microsoft.com/office/drawing/2014/main" xmlns="" id="{23F0A8EC-EC34-4D87-622D-01F3B36F1619}"/>
              </a:ext>
            </a:extLst>
          </p:cNvPr>
          <p:cNvPicPr/>
          <p:nvPr/>
        </p:nvPicPr>
        <p:blipFill>
          <a:blip r:embed="rId9" cstate="print"/>
          <a:stretch>
            <a:fillRect/>
          </a:stretch>
        </p:blipFill>
        <p:spPr>
          <a:xfrm>
            <a:off x="8147400" y="3898200"/>
            <a:ext cx="157320" cy="106560"/>
          </a:xfrm>
          <a:prstGeom prst="rect">
            <a:avLst/>
          </a:prstGeom>
        </p:spPr>
      </p:pic>
      <p:pic>
        <p:nvPicPr>
          <p:cNvPr id="32" name="Ink 31">
            <a:extLst>
              <a:ext uri="{FF2B5EF4-FFF2-40B4-BE49-F238E27FC236}">
                <a16:creationId xmlns:a16="http://schemas.microsoft.com/office/drawing/2014/main" xmlns="" id="{D1D79F73-D0DB-7A8E-9E3E-5DADFA0A11EA}"/>
              </a:ext>
            </a:extLst>
          </p:cNvPr>
          <p:cNvPicPr/>
          <p:nvPr/>
        </p:nvPicPr>
        <p:blipFill>
          <a:blip r:embed="rId10" cstate="print"/>
          <a:stretch>
            <a:fillRect/>
          </a:stretch>
        </p:blipFill>
        <p:spPr>
          <a:xfrm>
            <a:off x="8144160" y="3894600"/>
            <a:ext cx="155880" cy="228960"/>
          </a:xfrm>
          <a:prstGeom prst="rect">
            <a:avLst/>
          </a:prstGeom>
        </p:spPr>
      </p:pic>
      <p:pic>
        <p:nvPicPr>
          <p:cNvPr id="33" name="Ink 32">
            <a:extLst>
              <a:ext uri="{FF2B5EF4-FFF2-40B4-BE49-F238E27FC236}">
                <a16:creationId xmlns:a16="http://schemas.microsoft.com/office/drawing/2014/main" xmlns="" id="{C6163CCC-9F68-0BDD-855D-DC7EFB5B5393}"/>
              </a:ext>
            </a:extLst>
          </p:cNvPr>
          <p:cNvPicPr/>
          <p:nvPr/>
        </p:nvPicPr>
        <p:blipFill>
          <a:blip r:embed="rId11" cstate="print"/>
          <a:stretch>
            <a:fillRect/>
          </a:stretch>
        </p:blipFill>
        <p:spPr>
          <a:xfrm>
            <a:off x="8166480" y="3986760"/>
            <a:ext cx="137160" cy="127800"/>
          </a:xfrm>
          <a:prstGeom prst="rect">
            <a:avLst/>
          </a:prstGeom>
        </p:spPr>
      </p:pic>
      <p:sp>
        <p:nvSpPr>
          <p:cNvPr id="34" name="TextBox 33">
            <a:extLst>
              <a:ext uri="{FF2B5EF4-FFF2-40B4-BE49-F238E27FC236}">
                <a16:creationId xmlns:a16="http://schemas.microsoft.com/office/drawing/2014/main" xmlns="" id="{080CB827-C65A-54D9-AA78-60EE1E891498}"/>
              </a:ext>
            </a:extLst>
          </p:cNvPr>
          <p:cNvSpPr txBox="1"/>
          <p:nvPr/>
        </p:nvSpPr>
        <p:spPr>
          <a:xfrm>
            <a:off x="762000" y="685800"/>
            <a:ext cx="6184638"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Design and implementation of</a:t>
            </a:r>
            <a:r>
              <a:rPr lang="en-IN" sz="2000" b="1" dirty="0"/>
              <a:t> </a:t>
            </a:r>
            <a:r>
              <a:rPr lang="en-IN" sz="2000" b="1" dirty="0">
                <a:latin typeface="Times New Roman" panose="02020603050405020304" pitchFamily="18" charset="0"/>
                <a:cs typeface="Times New Roman" panose="02020603050405020304" pitchFamily="18" charset="0"/>
              </a:rPr>
              <a:t>Cell Array</a:t>
            </a:r>
          </a:p>
        </p:txBody>
      </p:sp>
      <p:sp>
        <p:nvSpPr>
          <p:cNvPr id="4" name="TextBox 3">
            <a:extLst>
              <a:ext uri="{FF2B5EF4-FFF2-40B4-BE49-F238E27FC236}">
                <a16:creationId xmlns:a16="http://schemas.microsoft.com/office/drawing/2014/main" xmlns="" id="{D4D2E805-21C8-5FAA-38A8-694EBD63A254}"/>
              </a:ext>
            </a:extLst>
          </p:cNvPr>
          <p:cNvSpPr txBox="1"/>
          <p:nvPr/>
        </p:nvSpPr>
        <p:spPr>
          <a:xfrm>
            <a:off x="609600" y="4419600"/>
            <a:ext cx="11420241" cy="175432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Times New Roman" pitchFamily="18" charset="0"/>
                <a:cs typeface="Times New Roman" pitchFamily="18" charset="0"/>
              </a:rPr>
              <a:t>The array has a total storage capacity of 1 kilobit (1 Kb), which equates to 1024 bits.</a:t>
            </a:r>
          </a:p>
          <a:p>
            <a:pPr marL="285750" indent="-285750">
              <a:lnSpc>
                <a:spcPct val="150000"/>
              </a:lnSpc>
              <a:buFont typeface="Arial" panose="020B0604020202020204" pitchFamily="34" charset="0"/>
              <a:buChar char="•"/>
            </a:pPr>
            <a:r>
              <a:rPr lang="en-US" dirty="0">
                <a:latin typeface="Times New Roman" pitchFamily="18" charset="0"/>
                <a:cs typeface="Times New Roman" pitchFamily="18" charset="0"/>
              </a:rPr>
              <a:t>The 32x32 organization allows for easy addressing of individual cells.</a:t>
            </a:r>
          </a:p>
          <a:p>
            <a:pPr marL="285750" indent="-285750">
              <a:lnSpc>
                <a:spcPct val="150000"/>
              </a:lnSpc>
              <a:buFont typeface="Arial" panose="020B0604020202020204" pitchFamily="34" charset="0"/>
              <a:buChar char="•"/>
            </a:pPr>
            <a:r>
              <a:rPr lang="en-US" dirty="0">
                <a:latin typeface="Times New Roman" pitchFamily="18" charset="0"/>
                <a:cs typeface="Times New Roman" pitchFamily="18" charset="0"/>
              </a:rPr>
              <a:t>Internally, each SRAM cell is typically implemented using a 6-transistor (6T) circuit, which consists of two cross-coupled inverters and two access transistors.</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xmlns="" val="7179153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b="1" dirty="0">
                <a:solidFill>
                  <a:schemeClr val="bg1"/>
                </a:solidFill>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68190"/>
            <a:ext cx="12192000" cy="38981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pic>
        <p:nvPicPr>
          <p:cNvPr id="3" name="Picture 2">
            <a:extLst>
              <a:ext uri="{FF2B5EF4-FFF2-40B4-BE49-F238E27FC236}">
                <a16:creationId xmlns:a16="http://schemas.microsoft.com/office/drawing/2014/main" xmlns="" id="{5BA3A26A-0060-C57D-F7BD-54C4BF071D05}"/>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l="25000" t="3171" r="25000" b="2966"/>
          <a:stretch/>
        </p:blipFill>
        <p:spPr>
          <a:xfrm>
            <a:off x="7162800" y="1371600"/>
            <a:ext cx="4800600" cy="2351983"/>
          </a:xfrm>
          <a:prstGeom prst="rect">
            <a:avLst/>
          </a:prstGeom>
        </p:spPr>
      </p:pic>
      <p:pic>
        <p:nvPicPr>
          <p:cNvPr id="26" name="Ink 25">
            <a:extLst>
              <a:ext uri="{FF2B5EF4-FFF2-40B4-BE49-F238E27FC236}">
                <a16:creationId xmlns:a16="http://schemas.microsoft.com/office/drawing/2014/main" xmlns="" id="{3F8B4A1F-6548-5150-D816-7942913ED4C9}"/>
              </a:ext>
            </a:extLst>
          </p:cNvPr>
          <p:cNvPicPr/>
          <p:nvPr/>
        </p:nvPicPr>
        <p:blipFill>
          <a:blip r:embed="rId4"/>
          <a:stretch>
            <a:fillRect/>
          </a:stretch>
        </p:blipFill>
        <p:spPr>
          <a:xfrm>
            <a:off x="5565840" y="1526880"/>
            <a:ext cx="9000" cy="9000"/>
          </a:xfrm>
          <a:prstGeom prst="rect">
            <a:avLst/>
          </a:prstGeom>
        </p:spPr>
      </p:pic>
      <p:sp>
        <p:nvSpPr>
          <p:cNvPr id="34" name="TextBox 33">
            <a:extLst>
              <a:ext uri="{FF2B5EF4-FFF2-40B4-BE49-F238E27FC236}">
                <a16:creationId xmlns:a16="http://schemas.microsoft.com/office/drawing/2014/main" xmlns="" id="{080CB827-C65A-54D9-AA78-60EE1E891498}"/>
              </a:ext>
            </a:extLst>
          </p:cNvPr>
          <p:cNvSpPr txBox="1"/>
          <p:nvPr/>
        </p:nvSpPr>
        <p:spPr>
          <a:xfrm>
            <a:off x="457200" y="685800"/>
            <a:ext cx="701040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Design </a:t>
            </a:r>
            <a:r>
              <a:rPr lang="en-IN" sz="2000" b="1" dirty="0" smtClean="0">
                <a:latin typeface="Times New Roman" panose="02020603050405020304" pitchFamily="18" charset="0"/>
                <a:cs typeface="Times New Roman" panose="02020603050405020304" pitchFamily="18" charset="0"/>
              </a:rPr>
              <a:t>of Row Decoder, Column Decoder and Column MUX</a:t>
            </a:r>
            <a:endParaRPr lang="en-IN" sz="20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D4D2E805-21C8-5FAA-38A8-694EBD63A254}"/>
              </a:ext>
            </a:extLst>
          </p:cNvPr>
          <p:cNvSpPr txBox="1"/>
          <p:nvPr/>
        </p:nvSpPr>
        <p:spPr>
          <a:xfrm>
            <a:off x="152400" y="1371600"/>
            <a:ext cx="6781800" cy="2169825"/>
          </a:xfrm>
          <a:prstGeom prst="rect">
            <a:avLst/>
          </a:prstGeom>
          <a:noFill/>
        </p:spPr>
        <p:txBody>
          <a:bodyPr wrap="square">
            <a:spAutoFit/>
          </a:bodyPr>
          <a:lstStyle/>
          <a:p>
            <a:pPr marL="285750" indent="-285750" algn="just">
              <a:lnSpc>
                <a:spcPct val="150000"/>
              </a:lnSpc>
            </a:pP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Row decoder, Column Decoder and Column MUX </a:t>
            </a:r>
            <a:r>
              <a:rPr lang="en-US" dirty="0" smtClean="0">
                <a:latin typeface="Times New Roman" pitchFamily="18" charset="0"/>
                <a:cs typeface="Times New Roman" pitchFamily="18" charset="0"/>
              </a:rPr>
              <a:t>these three components work together to enable efficient and accurate access to the data stored in the SRAM. Without them, it would be difficult to address and retrieve specific data elements from the vast array of memory cells.</a:t>
            </a:r>
            <a:endParaRPr lang="en-IN" dirty="0">
              <a:latin typeface="Times New Roman" pitchFamily="18" charset="0"/>
              <a:cs typeface="Times New Roman" pitchFamily="18" charset="0"/>
            </a:endParaRPr>
          </a:p>
        </p:txBody>
      </p:sp>
      <p:sp>
        <p:nvSpPr>
          <p:cNvPr id="15" name="TextBox 14"/>
          <p:cNvSpPr txBox="1"/>
          <p:nvPr/>
        </p:nvSpPr>
        <p:spPr>
          <a:xfrm>
            <a:off x="7239000" y="3886200"/>
            <a:ext cx="4495800" cy="381000"/>
          </a:xfrm>
          <a:prstGeom prst="rect">
            <a:avLst/>
          </a:prstGeom>
          <a:noFill/>
        </p:spPr>
        <p:txBody>
          <a:bodyPr wrap="square" rtlCol="0">
            <a:spAutoFit/>
          </a:bodyPr>
          <a:lstStyle/>
          <a:p>
            <a:r>
              <a:rPr lang="en-US" b="1" dirty="0" smtClean="0"/>
              <a:t>Fig: </a:t>
            </a:r>
            <a:r>
              <a:rPr lang="en-US" dirty="0" smtClean="0"/>
              <a:t>Schematic of 32x32 SRAM cell array</a:t>
            </a:r>
            <a:endParaRPr lang="en-US" dirty="0"/>
          </a:p>
        </p:txBody>
      </p:sp>
      <p:sp>
        <p:nvSpPr>
          <p:cNvPr id="16" name="TextBox 15"/>
          <p:cNvSpPr txBox="1"/>
          <p:nvPr/>
        </p:nvSpPr>
        <p:spPr>
          <a:xfrm>
            <a:off x="457200" y="4800600"/>
            <a:ext cx="10820400" cy="1200329"/>
          </a:xfrm>
          <a:prstGeom prst="rect">
            <a:avLst/>
          </a:prstGeom>
          <a:noFill/>
        </p:spPr>
        <p:txBody>
          <a:bodyPr wrap="square" rtlCol="0">
            <a:spAutoFit/>
          </a:bodyPr>
          <a:lstStyle/>
          <a:p>
            <a:r>
              <a:rPr lang="en-US" b="1" dirty="0" smtClean="0">
                <a:latin typeface="Times New Roman" pitchFamily="18" charset="0"/>
                <a:cs typeface="Times New Roman" pitchFamily="18" charset="0"/>
              </a:rPr>
              <a:t>Addressing: </a:t>
            </a:r>
            <a:r>
              <a:rPr lang="en-US" dirty="0" smtClean="0">
                <a:latin typeface="Times New Roman" pitchFamily="18" charset="0"/>
                <a:cs typeface="Times New Roman" pitchFamily="18" charset="0"/>
              </a:rPr>
              <a:t>The row and column decoders ensure that the correct cell is selected for reading or writing. </a:t>
            </a:r>
          </a:p>
          <a:p>
            <a:endParaRPr lang="en-US" b="1"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Data Transfer: </a:t>
            </a:r>
            <a:r>
              <a:rPr lang="en-US" dirty="0" smtClean="0">
                <a:latin typeface="Times New Roman" pitchFamily="18" charset="0"/>
                <a:cs typeface="Times New Roman" pitchFamily="18" charset="0"/>
              </a:rPr>
              <a:t>The column MUX ensures that the data from the selected columns is properly routed to the output, enabling the transfer of multiple bits of data in parallel.</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xmlns="" val="7179153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43200" y="456199"/>
            <a:ext cx="6705600"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 </a:t>
            </a:r>
            <a:endParaRPr lang="en-US" sz="2400" b="1" dirty="0">
              <a:latin typeface="Times New Roman" panose="02020603050405020304" pitchFamily="18" charset="0"/>
              <a:cs typeface="Times New Roman" panose="02020603050405020304" pitchFamily="18" charset="0"/>
            </a:endParaRPr>
          </a:p>
        </p:txBody>
      </p:sp>
      <p:sp>
        <p:nvSpPr>
          <p:cNvPr id="6" name="Rectangle 5"/>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7700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sp>
        <p:nvSpPr>
          <p:cNvPr id="5" name="TextBox 4">
            <a:extLst>
              <a:ext uri="{FF2B5EF4-FFF2-40B4-BE49-F238E27FC236}">
                <a16:creationId xmlns:a16="http://schemas.microsoft.com/office/drawing/2014/main" xmlns="" id="{2A528806-F9E2-9FA6-6F30-746FD8530643}"/>
              </a:ext>
            </a:extLst>
          </p:cNvPr>
          <p:cNvSpPr txBox="1"/>
          <p:nvPr/>
        </p:nvSpPr>
        <p:spPr>
          <a:xfrm>
            <a:off x="685800" y="609600"/>
            <a:ext cx="4572000" cy="923330"/>
          </a:xfrm>
          <a:prstGeom prst="rect">
            <a:avLst/>
          </a:prstGeom>
          <a:noFill/>
        </p:spPr>
        <p:txBody>
          <a:bodyPr wrap="square" rtlCol="0">
            <a:spAutoFit/>
          </a:bodyPr>
          <a:lstStyle/>
          <a:p>
            <a:r>
              <a:rPr lang="en-IN" b="1" dirty="0" smtClean="0">
                <a:latin typeface="Times New Roman" panose="02020603050405020304" pitchFamily="18" charset="0"/>
                <a:cs typeface="Times New Roman" panose="02020603050405020304" pitchFamily="18" charset="0"/>
              </a:rPr>
              <a:t>Row Decoder:</a:t>
            </a:r>
          </a:p>
          <a:p>
            <a:endParaRPr lang="en-IN" b="1" dirty="0" smtClean="0">
              <a:latin typeface="Times New Roman" panose="02020603050405020304" pitchFamily="18" charset="0"/>
              <a:cs typeface="Times New Roman" panose="02020603050405020304" pitchFamily="18" charset="0"/>
            </a:endParaRPr>
          </a:p>
          <a:p>
            <a:r>
              <a:rPr lang="en-IN" b="1" dirty="0" smtClean="0">
                <a:latin typeface="Times New Roman" panose="02020603050405020304" pitchFamily="18" charset="0"/>
                <a:cs typeface="Times New Roman" panose="02020603050405020304" pitchFamily="18" charset="0"/>
              </a:rPr>
              <a:t>Schematic </a:t>
            </a:r>
            <a:r>
              <a:rPr lang="en-IN" b="1" dirty="0">
                <a:latin typeface="Times New Roman" panose="02020603050405020304" pitchFamily="18" charset="0"/>
                <a:cs typeface="Times New Roman" panose="02020603050405020304" pitchFamily="18" charset="0"/>
              </a:rPr>
              <a:t>Representation</a:t>
            </a:r>
            <a:r>
              <a:rPr lang="en-IN" sz="1800" b="1" dirty="0">
                <a:latin typeface="Times New Roman" panose="02020603050405020304" pitchFamily="18" charset="0"/>
                <a:cs typeface="Times New Roman" panose="02020603050405020304" pitchFamily="18" charset="0"/>
              </a:rPr>
              <a:t> of </a:t>
            </a:r>
            <a:r>
              <a:rPr lang="en-IN" b="1" dirty="0">
                <a:latin typeface="Times New Roman" panose="02020603050405020304" pitchFamily="18" charset="0"/>
                <a:cs typeface="Times New Roman" panose="02020603050405020304" pitchFamily="18" charset="0"/>
              </a:rPr>
              <a:t>2-4 decoder</a:t>
            </a:r>
          </a:p>
        </p:txBody>
      </p:sp>
      <p:sp>
        <p:nvSpPr>
          <p:cNvPr id="9" name="TextBox 8">
            <a:extLst>
              <a:ext uri="{FF2B5EF4-FFF2-40B4-BE49-F238E27FC236}">
                <a16:creationId xmlns:a16="http://schemas.microsoft.com/office/drawing/2014/main" xmlns="" id="{2E3E2860-6734-FE09-00E2-03530F8A0894}"/>
              </a:ext>
            </a:extLst>
          </p:cNvPr>
          <p:cNvSpPr txBox="1"/>
          <p:nvPr/>
        </p:nvSpPr>
        <p:spPr>
          <a:xfrm>
            <a:off x="7772400" y="1752600"/>
            <a:ext cx="3962400" cy="2031325"/>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circuit diagram depicts a 2-to-4 decoder using CMOS technology.</a:t>
            </a:r>
          </a:p>
          <a:p>
            <a:pPr marL="285750" indent="-285750"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decodes 2 binary inputs into 4 mutually exclusive outputs, activating only one output line corresponding to the input binary code. </a:t>
            </a:r>
          </a:p>
        </p:txBody>
      </p:sp>
      <p:pic>
        <p:nvPicPr>
          <p:cNvPr id="8" name="Picture 7" descr="2_4_decoder.png"/>
          <p:cNvPicPr>
            <a:picLocks noChangeAspect="1"/>
          </p:cNvPicPr>
          <p:nvPr/>
        </p:nvPicPr>
        <p:blipFill>
          <a:blip r:embed="rId3" cstate="print"/>
          <a:stretch>
            <a:fillRect/>
          </a:stretch>
        </p:blipFill>
        <p:spPr>
          <a:xfrm>
            <a:off x="685800" y="1600200"/>
            <a:ext cx="6924428" cy="4038600"/>
          </a:xfrm>
          <a:prstGeom prst="rect">
            <a:avLst/>
          </a:prstGeom>
        </p:spPr>
      </p:pic>
    </p:spTree>
    <p:extLst>
      <p:ext uri="{BB962C8B-B14F-4D97-AF65-F5344CB8AC3E}">
        <p14:creationId xmlns:p14="http://schemas.microsoft.com/office/powerpoint/2010/main" xmlns="" val="9028320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43200" y="456199"/>
            <a:ext cx="6705600"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 </a:t>
            </a:r>
            <a:endParaRPr lang="en-US" sz="2400" b="1" dirty="0">
              <a:latin typeface="Times New Roman" panose="02020603050405020304" pitchFamily="18" charset="0"/>
              <a:cs typeface="Times New Roman" panose="02020603050405020304" pitchFamily="18" charset="0"/>
            </a:endParaRPr>
          </a:p>
        </p:txBody>
      </p:sp>
      <p:sp>
        <p:nvSpPr>
          <p:cNvPr id="6" name="Rectangle 5"/>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7700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pic>
        <p:nvPicPr>
          <p:cNvPr id="3" name="Picture 2">
            <a:extLst>
              <a:ext uri="{FF2B5EF4-FFF2-40B4-BE49-F238E27FC236}">
                <a16:creationId xmlns:a16="http://schemas.microsoft.com/office/drawing/2014/main" xmlns="" id="{9FA35B26-18EF-5B2A-5119-00F3E6B9E2D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90600" y="1295400"/>
            <a:ext cx="10363200" cy="4454454"/>
          </a:xfrm>
          <a:prstGeom prst="rect">
            <a:avLst/>
          </a:prstGeom>
        </p:spPr>
      </p:pic>
      <p:sp>
        <p:nvSpPr>
          <p:cNvPr id="5" name="TextBox 4">
            <a:extLst>
              <a:ext uri="{FF2B5EF4-FFF2-40B4-BE49-F238E27FC236}">
                <a16:creationId xmlns:a16="http://schemas.microsoft.com/office/drawing/2014/main" xmlns="" id="{9CC69784-D34B-985A-369D-377E01BF9FB8}"/>
              </a:ext>
            </a:extLst>
          </p:cNvPr>
          <p:cNvSpPr txBox="1"/>
          <p:nvPr/>
        </p:nvSpPr>
        <p:spPr>
          <a:xfrm>
            <a:off x="457200" y="609600"/>
            <a:ext cx="381000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Simulation result of  2_4 decoder</a:t>
            </a:r>
          </a:p>
        </p:txBody>
      </p:sp>
    </p:spTree>
    <p:extLst>
      <p:ext uri="{BB962C8B-B14F-4D97-AF65-F5344CB8AC3E}">
        <p14:creationId xmlns:p14="http://schemas.microsoft.com/office/powerpoint/2010/main" xmlns="" val="9588075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b="1" dirty="0">
                <a:solidFill>
                  <a:schemeClr val="bg1"/>
                </a:solidFill>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68190"/>
            <a:ext cx="12192000" cy="38981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sp>
        <p:nvSpPr>
          <p:cNvPr id="3" name="TextBox 2">
            <a:extLst>
              <a:ext uri="{FF2B5EF4-FFF2-40B4-BE49-F238E27FC236}">
                <a16:creationId xmlns:a16="http://schemas.microsoft.com/office/drawing/2014/main" xmlns="" id="{640369AD-EDBF-8CA8-ADE7-BA0C27B42E9D}"/>
              </a:ext>
            </a:extLst>
          </p:cNvPr>
          <p:cNvSpPr txBox="1"/>
          <p:nvPr/>
        </p:nvSpPr>
        <p:spPr>
          <a:xfrm>
            <a:off x="609600" y="551724"/>
            <a:ext cx="6110748"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Design and implementation of </a:t>
            </a:r>
            <a:r>
              <a:rPr lang="en-US" sz="2000" b="1" dirty="0">
                <a:latin typeface="Times New Roman" panose="02020603050405020304" pitchFamily="18" charset="0"/>
                <a:cs typeface="Times New Roman" panose="02020603050405020304" pitchFamily="18" charset="0"/>
              </a:rPr>
              <a:t>Row Decoder:</a:t>
            </a:r>
            <a:endParaRPr lang="en-IN" sz="2000" b="1" dirty="0"/>
          </a:p>
        </p:txBody>
      </p:sp>
      <p:sp>
        <p:nvSpPr>
          <p:cNvPr id="5" name="TextBox 4">
            <a:extLst>
              <a:ext uri="{FF2B5EF4-FFF2-40B4-BE49-F238E27FC236}">
                <a16:creationId xmlns:a16="http://schemas.microsoft.com/office/drawing/2014/main" xmlns="" id="{776AB03D-68DA-8AAE-B8BE-78309207DF2F}"/>
              </a:ext>
            </a:extLst>
          </p:cNvPr>
          <p:cNvSpPr txBox="1"/>
          <p:nvPr/>
        </p:nvSpPr>
        <p:spPr>
          <a:xfrm>
            <a:off x="6096000" y="1295400"/>
            <a:ext cx="5486400" cy="2951064"/>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circuit diagram illustrates a 5-to-32 decoder constructed using four 3-to-8 decoders and one 2-to-4 decoder.</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takes 5 binary inputs (A0-A4) and produces 32 unique outputs (D0-D31), where only one output line is activated high corresponding to the input binary code.</a:t>
            </a:r>
            <a:endParaRPr lang="en-IN"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xmlns="" id="{E7969E66-B77F-CC8F-E9E1-9B171A6DB93A}"/>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l="33751" t="2132" r="26874" b="2132"/>
          <a:stretch/>
        </p:blipFill>
        <p:spPr>
          <a:xfrm>
            <a:off x="457200" y="951833"/>
            <a:ext cx="5029200" cy="5430483"/>
          </a:xfrm>
          <a:prstGeom prst="rect">
            <a:avLst/>
          </a:prstGeom>
        </p:spPr>
      </p:pic>
    </p:spTree>
    <p:extLst>
      <p:ext uri="{BB962C8B-B14F-4D97-AF65-F5344CB8AC3E}">
        <p14:creationId xmlns:p14="http://schemas.microsoft.com/office/powerpoint/2010/main" xmlns="" val="9891290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b="1" dirty="0">
                <a:solidFill>
                  <a:schemeClr val="bg1"/>
                </a:solidFill>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68190"/>
            <a:ext cx="12192000" cy="38981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sp>
        <p:nvSpPr>
          <p:cNvPr id="3" name="TextBox 2">
            <a:extLst>
              <a:ext uri="{FF2B5EF4-FFF2-40B4-BE49-F238E27FC236}">
                <a16:creationId xmlns:a16="http://schemas.microsoft.com/office/drawing/2014/main" xmlns="" id="{640369AD-EDBF-8CA8-ADE7-BA0C27B42E9D}"/>
              </a:ext>
            </a:extLst>
          </p:cNvPr>
          <p:cNvSpPr txBox="1"/>
          <p:nvPr/>
        </p:nvSpPr>
        <p:spPr>
          <a:xfrm>
            <a:off x="609600" y="551724"/>
            <a:ext cx="6110748"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 Simulation result of Row Decoder:</a:t>
            </a:r>
            <a:endParaRPr lang="en-IN" sz="2000" b="1" dirty="0"/>
          </a:p>
        </p:txBody>
      </p:sp>
      <p:pic>
        <p:nvPicPr>
          <p:cNvPr id="5" name="Picture 4">
            <a:extLst>
              <a:ext uri="{FF2B5EF4-FFF2-40B4-BE49-F238E27FC236}">
                <a16:creationId xmlns:a16="http://schemas.microsoft.com/office/drawing/2014/main" xmlns="" id="{7B6D2699-28F5-4732-1B95-B1C6F9FB58F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52400" y="1295400"/>
            <a:ext cx="11811000" cy="4871762"/>
          </a:xfrm>
          <a:prstGeom prst="rect">
            <a:avLst/>
          </a:prstGeom>
        </p:spPr>
      </p:pic>
    </p:spTree>
    <p:extLst>
      <p:ext uri="{BB962C8B-B14F-4D97-AF65-F5344CB8AC3E}">
        <p14:creationId xmlns:p14="http://schemas.microsoft.com/office/powerpoint/2010/main" xmlns="" val="3824289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0047"/>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7700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sp>
        <p:nvSpPr>
          <p:cNvPr id="2" name="object 2">
            <a:extLst>
              <a:ext uri="{FF2B5EF4-FFF2-40B4-BE49-F238E27FC236}">
                <a16:creationId xmlns:a16="http://schemas.microsoft.com/office/drawing/2014/main" xmlns="" id="{969D1429-9FAC-1B11-009F-34313B980926}"/>
              </a:ext>
            </a:extLst>
          </p:cNvPr>
          <p:cNvSpPr/>
          <p:nvPr/>
        </p:nvSpPr>
        <p:spPr>
          <a:xfrm>
            <a:off x="4191000" y="550676"/>
            <a:ext cx="2740660" cy="350520"/>
          </a:xfrm>
          <a:custGeom>
            <a:avLst/>
            <a:gdLst/>
            <a:ahLst/>
            <a:cxnLst/>
            <a:rect l="l" t="t" r="r" b="b"/>
            <a:pathLst>
              <a:path w="2740659" h="350519">
                <a:moveTo>
                  <a:pt x="0" y="350519"/>
                </a:moveTo>
                <a:lnTo>
                  <a:pt x="2740152" y="350519"/>
                </a:lnTo>
              </a:path>
              <a:path w="2740659" h="350519">
                <a:moveTo>
                  <a:pt x="0" y="0"/>
                </a:moveTo>
                <a:lnTo>
                  <a:pt x="2740152" y="0"/>
                </a:lnTo>
              </a:path>
            </a:pathLst>
          </a:custGeom>
          <a:ln w="13716">
            <a:solidFill>
              <a:srgbClr val="FDC800"/>
            </a:solidFill>
          </a:ln>
        </p:spPr>
        <p:txBody>
          <a:bodyPr wrap="square" lIns="0" tIns="0" rIns="0" bIns="0" rtlCol="0"/>
          <a:lstStyle/>
          <a:p>
            <a:endParaRPr/>
          </a:p>
        </p:txBody>
      </p:sp>
      <p:sp>
        <p:nvSpPr>
          <p:cNvPr id="3" name="object 3">
            <a:extLst>
              <a:ext uri="{FF2B5EF4-FFF2-40B4-BE49-F238E27FC236}">
                <a16:creationId xmlns:a16="http://schemas.microsoft.com/office/drawing/2014/main" xmlns="" id="{20FF6577-4DDB-611C-096B-C9A7D93CB748}"/>
              </a:ext>
            </a:extLst>
          </p:cNvPr>
          <p:cNvSpPr txBox="1"/>
          <p:nvPr/>
        </p:nvSpPr>
        <p:spPr>
          <a:xfrm>
            <a:off x="4191000" y="592269"/>
            <a:ext cx="2740660" cy="267335"/>
          </a:xfrm>
          <a:prstGeom prst="rect">
            <a:avLst/>
          </a:prstGeom>
        </p:spPr>
        <p:txBody>
          <a:bodyPr vert="horz" wrap="square" lIns="0" tIns="16510" rIns="0" bIns="0" rtlCol="0">
            <a:spAutoFit/>
          </a:bodyPr>
          <a:lstStyle/>
          <a:p>
            <a:pPr marL="12700">
              <a:lnSpc>
                <a:spcPct val="100000"/>
              </a:lnSpc>
              <a:spcBef>
                <a:spcPts val="130"/>
              </a:spcBef>
            </a:pPr>
            <a:r>
              <a:rPr sz="1550" b="1" spc="10" dirty="0">
                <a:latin typeface="Times New Roman"/>
                <a:cs typeface="Times New Roman"/>
              </a:rPr>
              <a:t>Department</a:t>
            </a:r>
            <a:r>
              <a:rPr sz="1550" b="1" spc="-30" dirty="0">
                <a:latin typeface="Times New Roman"/>
                <a:cs typeface="Times New Roman"/>
              </a:rPr>
              <a:t> </a:t>
            </a:r>
            <a:r>
              <a:rPr sz="1550" b="1" dirty="0">
                <a:latin typeface="Times New Roman"/>
                <a:cs typeface="Times New Roman"/>
              </a:rPr>
              <a:t>Vision</a:t>
            </a:r>
            <a:r>
              <a:rPr sz="1550" b="1" spc="-20" dirty="0">
                <a:latin typeface="Times New Roman"/>
                <a:cs typeface="Times New Roman"/>
              </a:rPr>
              <a:t> </a:t>
            </a:r>
            <a:r>
              <a:rPr sz="1550" b="1" spc="15" dirty="0">
                <a:latin typeface="Times New Roman"/>
                <a:cs typeface="Times New Roman"/>
              </a:rPr>
              <a:t>and</a:t>
            </a:r>
            <a:r>
              <a:rPr sz="1550" b="1" dirty="0">
                <a:latin typeface="Times New Roman"/>
                <a:cs typeface="Times New Roman"/>
              </a:rPr>
              <a:t> </a:t>
            </a:r>
            <a:r>
              <a:rPr sz="1550" b="1" spc="10" dirty="0">
                <a:latin typeface="Times New Roman"/>
                <a:cs typeface="Times New Roman"/>
              </a:rPr>
              <a:t>Mission</a:t>
            </a:r>
            <a:endParaRPr sz="1550" dirty="0">
              <a:latin typeface="Times New Roman"/>
              <a:cs typeface="Times New Roman"/>
            </a:endParaRPr>
          </a:p>
        </p:txBody>
      </p:sp>
      <p:sp>
        <p:nvSpPr>
          <p:cNvPr id="8" name="object 4">
            <a:extLst>
              <a:ext uri="{FF2B5EF4-FFF2-40B4-BE49-F238E27FC236}">
                <a16:creationId xmlns:a16="http://schemas.microsoft.com/office/drawing/2014/main" xmlns="" id="{1DE9AA6A-E0F4-9013-019D-480039EA587D}"/>
              </a:ext>
            </a:extLst>
          </p:cNvPr>
          <p:cNvSpPr txBox="1"/>
          <p:nvPr/>
        </p:nvSpPr>
        <p:spPr>
          <a:xfrm>
            <a:off x="2214563" y="996955"/>
            <a:ext cx="6693534" cy="1012585"/>
          </a:xfrm>
          <a:prstGeom prst="rect">
            <a:avLst/>
          </a:prstGeom>
          <a:solidFill>
            <a:srgbClr val="F0F6D1"/>
          </a:solidFill>
          <a:ln w="7619">
            <a:solidFill>
              <a:srgbClr val="6D90A0"/>
            </a:solidFill>
          </a:ln>
        </p:spPr>
        <p:txBody>
          <a:bodyPr vert="horz" wrap="square" lIns="0" tIns="34925" rIns="0" bIns="0" rtlCol="0">
            <a:spAutoFit/>
          </a:bodyPr>
          <a:lstStyle/>
          <a:p>
            <a:pPr marL="3075305">
              <a:lnSpc>
                <a:spcPct val="100000"/>
              </a:lnSpc>
              <a:spcBef>
                <a:spcPts val="275"/>
              </a:spcBef>
            </a:pPr>
            <a:r>
              <a:rPr sz="1550" b="1" u="heavy" dirty="0">
                <a:solidFill>
                  <a:srgbClr val="0070BF"/>
                </a:solidFill>
                <a:uFill>
                  <a:solidFill>
                    <a:srgbClr val="0070BF"/>
                  </a:solidFill>
                </a:uFill>
                <a:latin typeface="Times New Roman"/>
                <a:cs typeface="Times New Roman"/>
              </a:rPr>
              <a:t>Vision</a:t>
            </a:r>
            <a:endParaRPr lang="en-US" sz="1550" dirty="0">
              <a:latin typeface="Times New Roman"/>
              <a:cs typeface="Times New Roman"/>
            </a:endParaRPr>
          </a:p>
          <a:p>
            <a:pPr marL="180975" marR="174625" indent="583565">
              <a:lnSpc>
                <a:spcPct val="101899"/>
              </a:lnSpc>
            </a:pPr>
            <a:r>
              <a:rPr lang="en-US" sz="1600" spc="10" dirty="0">
                <a:solidFill>
                  <a:srgbClr val="262626"/>
                </a:solidFill>
                <a:latin typeface="Times New Roman"/>
                <a:cs typeface="Times New Roman"/>
              </a:rPr>
              <a:t>                                                                                               Imparting Quality Education to achieve Academic Excellence in Electronics</a:t>
            </a:r>
            <a:r>
              <a:rPr lang="en-US" sz="1600" spc="-30" dirty="0">
                <a:solidFill>
                  <a:srgbClr val="262626"/>
                </a:solidFill>
                <a:latin typeface="Times New Roman"/>
                <a:cs typeface="Times New Roman"/>
              </a:rPr>
              <a:t> </a:t>
            </a:r>
            <a:r>
              <a:rPr lang="en-US" sz="1600" spc="15" dirty="0">
                <a:solidFill>
                  <a:srgbClr val="262626"/>
                </a:solidFill>
                <a:latin typeface="Times New Roman"/>
                <a:cs typeface="Times New Roman"/>
              </a:rPr>
              <a:t>and</a:t>
            </a:r>
            <a:r>
              <a:rPr lang="en-US" sz="1600" spc="5" dirty="0">
                <a:solidFill>
                  <a:srgbClr val="262626"/>
                </a:solidFill>
                <a:latin typeface="Times New Roman"/>
                <a:cs typeface="Times New Roman"/>
              </a:rPr>
              <a:t> </a:t>
            </a:r>
            <a:r>
              <a:rPr lang="en-US" sz="1600" spc="10" dirty="0">
                <a:solidFill>
                  <a:srgbClr val="262626"/>
                </a:solidFill>
                <a:latin typeface="Times New Roman"/>
                <a:cs typeface="Times New Roman"/>
              </a:rPr>
              <a:t>Communication Engineering</a:t>
            </a:r>
            <a:r>
              <a:rPr lang="en-US" sz="1600" spc="-10" dirty="0">
                <a:solidFill>
                  <a:srgbClr val="262626"/>
                </a:solidFill>
                <a:latin typeface="Times New Roman"/>
                <a:cs typeface="Times New Roman"/>
              </a:rPr>
              <a:t> </a:t>
            </a:r>
            <a:r>
              <a:rPr lang="en-US" sz="1600" spc="15" dirty="0">
                <a:solidFill>
                  <a:srgbClr val="262626"/>
                </a:solidFill>
                <a:latin typeface="Times New Roman"/>
                <a:cs typeface="Times New Roman"/>
              </a:rPr>
              <a:t>for</a:t>
            </a:r>
            <a:r>
              <a:rPr lang="en-US" sz="1600" dirty="0">
                <a:solidFill>
                  <a:srgbClr val="262626"/>
                </a:solidFill>
                <a:latin typeface="Times New Roman"/>
                <a:cs typeface="Times New Roman"/>
              </a:rPr>
              <a:t> </a:t>
            </a:r>
            <a:r>
              <a:rPr lang="en-US" sz="1600" spc="15" dirty="0">
                <a:solidFill>
                  <a:srgbClr val="262626"/>
                </a:solidFill>
                <a:latin typeface="Times New Roman"/>
                <a:cs typeface="Times New Roman"/>
              </a:rPr>
              <a:t>Global</a:t>
            </a:r>
            <a:r>
              <a:rPr lang="en-US" sz="1600" spc="-5" dirty="0">
                <a:solidFill>
                  <a:srgbClr val="262626"/>
                </a:solidFill>
                <a:latin typeface="Times New Roman"/>
                <a:cs typeface="Times New Roman"/>
              </a:rPr>
              <a:t> </a:t>
            </a:r>
            <a:r>
              <a:rPr lang="en-US" sz="1600" spc="10" dirty="0">
                <a:solidFill>
                  <a:srgbClr val="262626"/>
                </a:solidFill>
                <a:latin typeface="Times New Roman"/>
                <a:cs typeface="Times New Roman"/>
              </a:rPr>
              <a:t>Competent</a:t>
            </a:r>
            <a:r>
              <a:rPr lang="en-US" sz="1600" spc="-5" dirty="0">
                <a:solidFill>
                  <a:srgbClr val="262626"/>
                </a:solidFill>
                <a:latin typeface="Times New Roman"/>
                <a:cs typeface="Times New Roman"/>
              </a:rPr>
              <a:t> </a:t>
            </a:r>
            <a:r>
              <a:rPr lang="en-US" sz="1600" spc="10" dirty="0">
                <a:solidFill>
                  <a:srgbClr val="262626"/>
                </a:solidFill>
                <a:latin typeface="Times New Roman"/>
                <a:cs typeface="Times New Roman"/>
              </a:rPr>
              <a:t>Engineers</a:t>
            </a:r>
            <a:r>
              <a:rPr lang="en-US" sz="1600" b="1" spc="10" dirty="0">
                <a:solidFill>
                  <a:srgbClr val="262626"/>
                </a:solidFill>
                <a:latin typeface="Times New Roman"/>
                <a:cs typeface="Times New Roman"/>
              </a:rPr>
              <a:t>.</a:t>
            </a:r>
            <a:endParaRPr lang="en-US" sz="1600" dirty="0">
              <a:latin typeface="Times New Roman"/>
              <a:cs typeface="Times New Roman"/>
            </a:endParaRPr>
          </a:p>
        </p:txBody>
      </p:sp>
      <p:sp>
        <p:nvSpPr>
          <p:cNvPr id="9" name="object 5">
            <a:extLst>
              <a:ext uri="{FF2B5EF4-FFF2-40B4-BE49-F238E27FC236}">
                <a16:creationId xmlns:a16="http://schemas.microsoft.com/office/drawing/2014/main" xmlns="" id="{B60E6BC2-3A19-84D0-2594-D210F3D038CD}"/>
              </a:ext>
            </a:extLst>
          </p:cNvPr>
          <p:cNvSpPr txBox="1"/>
          <p:nvPr/>
        </p:nvSpPr>
        <p:spPr>
          <a:xfrm>
            <a:off x="2214563" y="2178672"/>
            <a:ext cx="6693534" cy="1013739"/>
          </a:xfrm>
          <a:prstGeom prst="rect">
            <a:avLst/>
          </a:prstGeom>
          <a:solidFill>
            <a:srgbClr val="F0F6D1"/>
          </a:solidFill>
          <a:ln w="7619">
            <a:solidFill>
              <a:srgbClr val="6D90A0"/>
            </a:solidFill>
          </a:ln>
        </p:spPr>
        <p:txBody>
          <a:bodyPr vert="horz" wrap="square" lIns="0" tIns="36195" rIns="0" bIns="0" rtlCol="0">
            <a:spAutoFit/>
          </a:bodyPr>
          <a:lstStyle/>
          <a:p>
            <a:pPr algn="ctr">
              <a:lnSpc>
                <a:spcPct val="100000"/>
              </a:lnSpc>
              <a:spcBef>
                <a:spcPts val="285"/>
              </a:spcBef>
            </a:pPr>
            <a:r>
              <a:rPr sz="1550" b="1" u="heavy" spc="10" dirty="0">
                <a:solidFill>
                  <a:srgbClr val="0070BF"/>
                </a:solidFill>
                <a:uFill>
                  <a:solidFill>
                    <a:srgbClr val="0070BF"/>
                  </a:solidFill>
                </a:uFill>
                <a:latin typeface="Times New Roman"/>
                <a:cs typeface="Times New Roman"/>
              </a:rPr>
              <a:t>Mission</a:t>
            </a:r>
            <a:endParaRPr sz="1550" dirty="0">
              <a:latin typeface="Times New Roman"/>
              <a:cs typeface="Times New Roman"/>
            </a:endParaRPr>
          </a:p>
          <a:p>
            <a:pPr marL="379095" indent="-300990">
              <a:lnSpc>
                <a:spcPct val="100000"/>
              </a:lnSpc>
              <a:spcBef>
                <a:spcPts val="35"/>
              </a:spcBef>
              <a:buFont typeface="Segoe UI Symbol"/>
              <a:buChar char="⮚"/>
              <a:tabLst>
                <a:tab pos="379730" algn="l"/>
              </a:tabLst>
            </a:pPr>
            <a:r>
              <a:rPr sz="1600" spc="10" dirty="0">
                <a:solidFill>
                  <a:srgbClr val="262626"/>
                </a:solidFill>
                <a:latin typeface="Times New Roman"/>
                <a:cs typeface="Times New Roman"/>
              </a:rPr>
              <a:t>Create</a:t>
            </a:r>
            <a:r>
              <a:rPr sz="1600" spc="-10" dirty="0">
                <a:solidFill>
                  <a:srgbClr val="262626"/>
                </a:solidFill>
                <a:latin typeface="Times New Roman"/>
                <a:cs typeface="Times New Roman"/>
              </a:rPr>
              <a:t> </a:t>
            </a:r>
            <a:r>
              <a:rPr sz="1600" spc="10" dirty="0">
                <a:solidFill>
                  <a:srgbClr val="262626"/>
                </a:solidFill>
                <a:latin typeface="Times New Roman"/>
                <a:cs typeface="Times New Roman"/>
              </a:rPr>
              <a:t>state</a:t>
            </a:r>
            <a:r>
              <a:rPr sz="1600" spc="-10" dirty="0">
                <a:solidFill>
                  <a:srgbClr val="262626"/>
                </a:solidFill>
                <a:latin typeface="Times New Roman"/>
                <a:cs typeface="Times New Roman"/>
              </a:rPr>
              <a:t> </a:t>
            </a:r>
            <a:r>
              <a:rPr sz="1600" spc="10" dirty="0">
                <a:solidFill>
                  <a:srgbClr val="262626"/>
                </a:solidFill>
                <a:latin typeface="Times New Roman"/>
                <a:cs typeface="Times New Roman"/>
              </a:rPr>
              <a:t>of</a:t>
            </a:r>
            <a:r>
              <a:rPr sz="1600" spc="20" dirty="0">
                <a:solidFill>
                  <a:srgbClr val="262626"/>
                </a:solidFill>
                <a:latin typeface="Times New Roman"/>
                <a:cs typeface="Times New Roman"/>
              </a:rPr>
              <a:t> </a:t>
            </a:r>
            <a:r>
              <a:rPr sz="1600" spc="10" dirty="0">
                <a:solidFill>
                  <a:srgbClr val="262626"/>
                </a:solidFill>
                <a:latin typeface="Times New Roman"/>
                <a:cs typeface="Times New Roman"/>
              </a:rPr>
              <a:t>art</a:t>
            </a:r>
            <a:r>
              <a:rPr sz="1600" spc="-15" dirty="0">
                <a:solidFill>
                  <a:srgbClr val="262626"/>
                </a:solidFill>
                <a:latin typeface="Times New Roman"/>
                <a:cs typeface="Times New Roman"/>
              </a:rPr>
              <a:t> </a:t>
            </a:r>
            <a:r>
              <a:rPr sz="1600" spc="10" dirty="0">
                <a:solidFill>
                  <a:srgbClr val="262626"/>
                </a:solidFill>
                <a:latin typeface="Times New Roman"/>
                <a:cs typeface="Times New Roman"/>
              </a:rPr>
              <a:t>infrastructure</a:t>
            </a:r>
            <a:r>
              <a:rPr sz="1600" spc="-25" dirty="0">
                <a:solidFill>
                  <a:srgbClr val="262626"/>
                </a:solidFill>
                <a:latin typeface="Times New Roman"/>
                <a:cs typeface="Times New Roman"/>
              </a:rPr>
              <a:t> </a:t>
            </a:r>
            <a:r>
              <a:rPr sz="1600" spc="15" dirty="0">
                <a:solidFill>
                  <a:srgbClr val="262626"/>
                </a:solidFill>
                <a:latin typeface="Times New Roman"/>
                <a:cs typeface="Times New Roman"/>
              </a:rPr>
              <a:t>for</a:t>
            </a:r>
            <a:r>
              <a:rPr sz="1600" spc="-10" dirty="0">
                <a:solidFill>
                  <a:srgbClr val="262626"/>
                </a:solidFill>
                <a:latin typeface="Times New Roman"/>
                <a:cs typeface="Times New Roman"/>
              </a:rPr>
              <a:t> </a:t>
            </a:r>
            <a:r>
              <a:rPr sz="1600" spc="10" dirty="0">
                <a:solidFill>
                  <a:srgbClr val="262626"/>
                </a:solidFill>
                <a:latin typeface="Times New Roman"/>
                <a:cs typeface="Times New Roman"/>
              </a:rPr>
              <a:t>quality</a:t>
            </a:r>
            <a:r>
              <a:rPr sz="1600" spc="-20" dirty="0">
                <a:solidFill>
                  <a:srgbClr val="262626"/>
                </a:solidFill>
                <a:latin typeface="Times New Roman"/>
                <a:cs typeface="Times New Roman"/>
              </a:rPr>
              <a:t> </a:t>
            </a:r>
            <a:r>
              <a:rPr sz="1600" spc="10" dirty="0">
                <a:solidFill>
                  <a:srgbClr val="262626"/>
                </a:solidFill>
                <a:latin typeface="Times New Roman"/>
                <a:cs typeface="Times New Roman"/>
              </a:rPr>
              <a:t>education.</a:t>
            </a:r>
            <a:endParaRPr sz="1600" dirty="0">
              <a:latin typeface="Times New Roman"/>
              <a:cs typeface="Times New Roman"/>
            </a:endParaRPr>
          </a:p>
          <a:p>
            <a:pPr marL="379095" indent="-300990">
              <a:lnSpc>
                <a:spcPct val="100000"/>
              </a:lnSpc>
              <a:spcBef>
                <a:spcPts val="35"/>
              </a:spcBef>
              <a:buFont typeface="Segoe UI Symbol"/>
              <a:buChar char="⮚"/>
              <a:tabLst>
                <a:tab pos="379730" algn="l"/>
              </a:tabLst>
            </a:pPr>
            <a:r>
              <a:rPr sz="1600" spc="15" dirty="0">
                <a:solidFill>
                  <a:srgbClr val="262626"/>
                </a:solidFill>
                <a:latin typeface="Times New Roman"/>
                <a:cs typeface="Times New Roman"/>
              </a:rPr>
              <a:t>Nurture</a:t>
            </a:r>
            <a:r>
              <a:rPr sz="1600" spc="-10" dirty="0">
                <a:solidFill>
                  <a:srgbClr val="262626"/>
                </a:solidFill>
                <a:latin typeface="Times New Roman"/>
                <a:cs typeface="Times New Roman"/>
              </a:rPr>
              <a:t> </a:t>
            </a:r>
            <a:r>
              <a:rPr sz="1600" spc="10" dirty="0">
                <a:solidFill>
                  <a:srgbClr val="262626"/>
                </a:solidFill>
                <a:latin typeface="Times New Roman"/>
                <a:cs typeface="Times New Roman"/>
              </a:rPr>
              <a:t>innovative</a:t>
            </a:r>
            <a:r>
              <a:rPr sz="1600" spc="-45" dirty="0">
                <a:solidFill>
                  <a:srgbClr val="262626"/>
                </a:solidFill>
                <a:latin typeface="Times New Roman"/>
                <a:cs typeface="Times New Roman"/>
              </a:rPr>
              <a:t> </a:t>
            </a:r>
            <a:r>
              <a:rPr sz="1600" spc="10" dirty="0">
                <a:solidFill>
                  <a:srgbClr val="262626"/>
                </a:solidFill>
                <a:latin typeface="Times New Roman"/>
                <a:cs typeface="Times New Roman"/>
              </a:rPr>
              <a:t>concepts</a:t>
            </a:r>
            <a:r>
              <a:rPr sz="1600" spc="-15" dirty="0">
                <a:solidFill>
                  <a:srgbClr val="262626"/>
                </a:solidFill>
                <a:latin typeface="Times New Roman"/>
                <a:cs typeface="Times New Roman"/>
              </a:rPr>
              <a:t> </a:t>
            </a:r>
            <a:r>
              <a:rPr sz="1600" spc="10" dirty="0">
                <a:solidFill>
                  <a:srgbClr val="262626"/>
                </a:solidFill>
                <a:latin typeface="Times New Roman"/>
                <a:cs typeface="Times New Roman"/>
              </a:rPr>
              <a:t>and </a:t>
            </a:r>
            <a:r>
              <a:rPr sz="1600" spc="15" dirty="0">
                <a:solidFill>
                  <a:srgbClr val="262626"/>
                </a:solidFill>
                <a:latin typeface="Times New Roman"/>
                <a:cs typeface="Times New Roman"/>
              </a:rPr>
              <a:t>problem</a:t>
            </a:r>
            <a:r>
              <a:rPr sz="1600" spc="-15" dirty="0">
                <a:solidFill>
                  <a:srgbClr val="262626"/>
                </a:solidFill>
                <a:latin typeface="Times New Roman"/>
                <a:cs typeface="Times New Roman"/>
              </a:rPr>
              <a:t> </a:t>
            </a:r>
            <a:r>
              <a:rPr sz="1600" spc="10" dirty="0">
                <a:solidFill>
                  <a:srgbClr val="262626"/>
                </a:solidFill>
                <a:latin typeface="Times New Roman"/>
                <a:cs typeface="Times New Roman"/>
              </a:rPr>
              <a:t>solving</a:t>
            </a:r>
            <a:r>
              <a:rPr sz="1600" dirty="0">
                <a:solidFill>
                  <a:srgbClr val="262626"/>
                </a:solidFill>
                <a:latin typeface="Times New Roman"/>
                <a:cs typeface="Times New Roman"/>
              </a:rPr>
              <a:t> </a:t>
            </a:r>
            <a:r>
              <a:rPr sz="1600" spc="5" dirty="0">
                <a:solidFill>
                  <a:srgbClr val="262626"/>
                </a:solidFill>
                <a:latin typeface="Times New Roman"/>
                <a:cs typeface="Times New Roman"/>
              </a:rPr>
              <a:t>skills.</a:t>
            </a:r>
            <a:endParaRPr sz="1600" dirty="0">
              <a:latin typeface="Times New Roman"/>
              <a:cs typeface="Times New Roman"/>
            </a:endParaRPr>
          </a:p>
          <a:p>
            <a:pPr marL="379095" indent="-300990">
              <a:lnSpc>
                <a:spcPct val="100000"/>
              </a:lnSpc>
              <a:spcBef>
                <a:spcPts val="25"/>
              </a:spcBef>
              <a:buFont typeface="Segoe UI Symbol"/>
              <a:buChar char="⮚"/>
              <a:tabLst>
                <a:tab pos="379730" algn="l"/>
              </a:tabLst>
            </a:pPr>
            <a:r>
              <a:rPr sz="1600" spc="10" dirty="0">
                <a:solidFill>
                  <a:srgbClr val="262626"/>
                </a:solidFill>
                <a:latin typeface="Times New Roman"/>
                <a:cs typeface="Times New Roman"/>
              </a:rPr>
              <a:t>Delivering</a:t>
            </a:r>
            <a:r>
              <a:rPr sz="1600" spc="-40" dirty="0">
                <a:solidFill>
                  <a:srgbClr val="262626"/>
                </a:solidFill>
                <a:latin typeface="Times New Roman"/>
                <a:cs typeface="Times New Roman"/>
              </a:rPr>
              <a:t> </a:t>
            </a:r>
            <a:r>
              <a:rPr sz="1600" spc="10" dirty="0">
                <a:solidFill>
                  <a:srgbClr val="262626"/>
                </a:solidFill>
                <a:latin typeface="Times New Roman"/>
                <a:cs typeface="Times New Roman"/>
              </a:rPr>
              <a:t>Professional</a:t>
            </a:r>
            <a:r>
              <a:rPr sz="1600" spc="-15" dirty="0">
                <a:solidFill>
                  <a:srgbClr val="262626"/>
                </a:solidFill>
                <a:latin typeface="Times New Roman"/>
                <a:cs typeface="Times New Roman"/>
              </a:rPr>
              <a:t> </a:t>
            </a:r>
            <a:r>
              <a:rPr sz="1600" spc="15" dirty="0">
                <a:solidFill>
                  <a:srgbClr val="262626"/>
                </a:solidFill>
                <a:latin typeface="Times New Roman"/>
                <a:cs typeface="Times New Roman"/>
              </a:rPr>
              <a:t>Engineers</a:t>
            </a:r>
            <a:r>
              <a:rPr sz="1600" spc="-20" dirty="0">
                <a:solidFill>
                  <a:srgbClr val="262626"/>
                </a:solidFill>
                <a:latin typeface="Times New Roman"/>
                <a:cs typeface="Times New Roman"/>
              </a:rPr>
              <a:t> </a:t>
            </a:r>
            <a:r>
              <a:rPr sz="1600" spc="10" dirty="0">
                <a:solidFill>
                  <a:srgbClr val="262626"/>
                </a:solidFill>
                <a:latin typeface="Times New Roman"/>
                <a:cs typeface="Times New Roman"/>
              </a:rPr>
              <a:t>to</a:t>
            </a:r>
            <a:r>
              <a:rPr sz="1600" spc="-5" dirty="0">
                <a:solidFill>
                  <a:srgbClr val="262626"/>
                </a:solidFill>
                <a:latin typeface="Times New Roman"/>
                <a:cs typeface="Times New Roman"/>
              </a:rPr>
              <a:t> </a:t>
            </a:r>
            <a:r>
              <a:rPr sz="1600" spc="10" dirty="0">
                <a:solidFill>
                  <a:srgbClr val="262626"/>
                </a:solidFill>
                <a:latin typeface="Times New Roman"/>
                <a:cs typeface="Times New Roman"/>
              </a:rPr>
              <a:t>meet</a:t>
            </a:r>
            <a:r>
              <a:rPr sz="1600" spc="15" dirty="0">
                <a:solidFill>
                  <a:srgbClr val="262626"/>
                </a:solidFill>
                <a:latin typeface="Times New Roman"/>
                <a:cs typeface="Times New Roman"/>
              </a:rPr>
              <a:t> </a:t>
            </a:r>
            <a:r>
              <a:rPr sz="1600" spc="10" dirty="0">
                <a:solidFill>
                  <a:srgbClr val="262626"/>
                </a:solidFill>
                <a:latin typeface="Times New Roman"/>
                <a:cs typeface="Times New Roman"/>
              </a:rPr>
              <a:t>the</a:t>
            </a:r>
            <a:r>
              <a:rPr sz="1600" spc="5" dirty="0">
                <a:solidFill>
                  <a:srgbClr val="262626"/>
                </a:solidFill>
                <a:latin typeface="Times New Roman"/>
                <a:cs typeface="Times New Roman"/>
              </a:rPr>
              <a:t> </a:t>
            </a:r>
            <a:r>
              <a:rPr sz="1600" spc="10" dirty="0">
                <a:solidFill>
                  <a:srgbClr val="262626"/>
                </a:solidFill>
                <a:latin typeface="Times New Roman"/>
                <a:cs typeface="Times New Roman"/>
              </a:rPr>
              <a:t>societal</a:t>
            </a:r>
            <a:r>
              <a:rPr sz="1600" spc="-35" dirty="0">
                <a:solidFill>
                  <a:srgbClr val="262626"/>
                </a:solidFill>
                <a:latin typeface="Times New Roman"/>
                <a:cs typeface="Times New Roman"/>
              </a:rPr>
              <a:t> </a:t>
            </a:r>
            <a:r>
              <a:rPr sz="1600" spc="10" dirty="0">
                <a:solidFill>
                  <a:srgbClr val="262626"/>
                </a:solidFill>
                <a:latin typeface="Times New Roman"/>
                <a:cs typeface="Times New Roman"/>
              </a:rPr>
              <a:t>needs.</a:t>
            </a:r>
            <a:endParaRPr sz="1600" dirty="0">
              <a:latin typeface="Times New Roman"/>
              <a:cs typeface="Times New Roman"/>
            </a:endParaRPr>
          </a:p>
        </p:txBody>
      </p:sp>
      <p:sp>
        <p:nvSpPr>
          <p:cNvPr id="10" name="object 6">
            <a:extLst>
              <a:ext uri="{FF2B5EF4-FFF2-40B4-BE49-F238E27FC236}">
                <a16:creationId xmlns:a16="http://schemas.microsoft.com/office/drawing/2014/main" xmlns="" id="{4939706F-9DB3-FEFA-CEAF-DA5D0B038C62}"/>
              </a:ext>
            </a:extLst>
          </p:cNvPr>
          <p:cNvSpPr txBox="1"/>
          <p:nvPr/>
        </p:nvSpPr>
        <p:spPr>
          <a:xfrm>
            <a:off x="2214563" y="3361543"/>
            <a:ext cx="6693534" cy="2998706"/>
          </a:xfrm>
          <a:prstGeom prst="rect">
            <a:avLst/>
          </a:prstGeom>
          <a:solidFill>
            <a:srgbClr val="F0F6D1"/>
          </a:solidFill>
          <a:ln w="7619">
            <a:solidFill>
              <a:srgbClr val="6D90A0"/>
            </a:solidFill>
          </a:ln>
        </p:spPr>
        <p:txBody>
          <a:bodyPr vert="horz" wrap="square" lIns="0" tIns="34290" rIns="0" bIns="0" rtlCol="0">
            <a:spAutoFit/>
          </a:bodyPr>
          <a:lstStyle/>
          <a:p>
            <a:pPr algn="ctr">
              <a:lnSpc>
                <a:spcPct val="100000"/>
              </a:lnSpc>
              <a:spcBef>
                <a:spcPts val="270"/>
              </a:spcBef>
            </a:pPr>
            <a:r>
              <a:rPr sz="1550" b="1" u="heavy" spc="15" dirty="0">
                <a:solidFill>
                  <a:srgbClr val="0070BF"/>
                </a:solidFill>
                <a:uFill>
                  <a:solidFill>
                    <a:srgbClr val="0070BF"/>
                  </a:solidFill>
                </a:uFill>
                <a:latin typeface="Times New Roman"/>
                <a:cs typeface="Times New Roman"/>
              </a:rPr>
              <a:t>PEOs</a:t>
            </a:r>
            <a:endParaRPr sz="1550" dirty="0">
              <a:latin typeface="Times New Roman"/>
              <a:cs typeface="Times New Roman"/>
            </a:endParaRPr>
          </a:p>
          <a:p>
            <a:pPr marL="328930" marR="455930" indent="-250190">
              <a:lnSpc>
                <a:spcPct val="101899"/>
              </a:lnSpc>
              <a:spcBef>
                <a:spcPts val="5"/>
              </a:spcBef>
              <a:buFont typeface="Segoe UI Symbol"/>
              <a:buChar char="⮚"/>
              <a:tabLst>
                <a:tab pos="329565" algn="l"/>
              </a:tabLst>
            </a:pPr>
            <a:r>
              <a:rPr sz="1600" spc="15" dirty="0">
                <a:solidFill>
                  <a:srgbClr val="262626"/>
                </a:solidFill>
                <a:latin typeface="Times New Roman"/>
                <a:cs typeface="Times New Roman"/>
              </a:rPr>
              <a:t>PE01: Prepare </a:t>
            </a:r>
            <a:r>
              <a:rPr sz="1600" spc="10" dirty="0">
                <a:solidFill>
                  <a:srgbClr val="262626"/>
                </a:solidFill>
                <a:latin typeface="Times New Roman"/>
                <a:cs typeface="Times New Roman"/>
              </a:rPr>
              <a:t>graduates to </a:t>
            </a:r>
            <a:r>
              <a:rPr sz="1600" spc="15" dirty="0">
                <a:solidFill>
                  <a:srgbClr val="262626"/>
                </a:solidFill>
                <a:latin typeface="Times New Roman"/>
                <a:cs typeface="Times New Roman"/>
              </a:rPr>
              <a:t>be </a:t>
            </a:r>
            <a:r>
              <a:rPr sz="1600" spc="10" dirty="0">
                <a:solidFill>
                  <a:srgbClr val="262626"/>
                </a:solidFill>
                <a:latin typeface="Times New Roman"/>
                <a:cs typeface="Times New Roman"/>
              </a:rPr>
              <a:t>professionals, Practicing </a:t>
            </a:r>
            <a:r>
              <a:rPr sz="1600" spc="15" dirty="0">
                <a:solidFill>
                  <a:srgbClr val="262626"/>
                </a:solidFill>
                <a:latin typeface="Times New Roman"/>
                <a:cs typeface="Times New Roman"/>
              </a:rPr>
              <a:t>engineers and </a:t>
            </a:r>
            <a:r>
              <a:rPr sz="1600" spc="20" dirty="0">
                <a:solidFill>
                  <a:srgbClr val="262626"/>
                </a:solidFill>
                <a:latin typeface="Times New Roman"/>
                <a:cs typeface="Times New Roman"/>
              </a:rPr>
              <a:t> </a:t>
            </a:r>
            <a:r>
              <a:rPr sz="1600" spc="10" dirty="0">
                <a:solidFill>
                  <a:srgbClr val="262626"/>
                </a:solidFill>
                <a:latin typeface="Times New Roman"/>
                <a:cs typeface="Times New Roman"/>
              </a:rPr>
              <a:t>entrepreneurs</a:t>
            </a:r>
            <a:r>
              <a:rPr sz="1600" spc="-30" dirty="0">
                <a:solidFill>
                  <a:srgbClr val="262626"/>
                </a:solidFill>
                <a:latin typeface="Times New Roman"/>
                <a:cs typeface="Times New Roman"/>
              </a:rPr>
              <a:t> </a:t>
            </a:r>
            <a:r>
              <a:rPr sz="1600" spc="10" dirty="0">
                <a:solidFill>
                  <a:srgbClr val="262626"/>
                </a:solidFill>
                <a:latin typeface="Times New Roman"/>
                <a:cs typeface="Times New Roman"/>
              </a:rPr>
              <a:t>in</a:t>
            </a:r>
            <a:r>
              <a:rPr sz="1600" spc="15" dirty="0">
                <a:solidFill>
                  <a:srgbClr val="262626"/>
                </a:solidFill>
                <a:latin typeface="Times New Roman"/>
                <a:cs typeface="Times New Roman"/>
              </a:rPr>
              <a:t> </a:t>
            </a:r>
            <a:r>
              <a:rPr sz="1600" spc="10" dirty="0">
                <a:solidFill>
                  <a:srgbClr val="262626"/>
                </a:solidFill>
                <a:latin typeface="Times New Roman"/>
                <a:cs typeface="Times New Roman"/>
              </a:rPr>
              <a:t>the</a:t>
            </a:r>
            <a:r>
              <a:rPr sz="1600" spc="15" dirty="0">
                <a:solidFill>
                  <a:srgbClr val="262626"/>
                </a:solidFill>
                <a:latin typeface="Times New Roman"/>
                <a:cs typeface="Times New Roman"/>
              </a:rPr>
              <a:t> </a:t>
            </a:r>
            <a:r>
              <a:rPr sz="1600" spc="10" dirty="0">
                <a:solidFill>
                  <a:srgbClr val="262626"/>
                </a:solidFill>
                <a:latin typeface="Times New Roman"/>
                <a:cs typeface="Times New Roman"/>
              </a:rPr>
              <a:t>field</a:t>
            </a:r>
            <a:r>
              <a:rPr sz="1600" spc="-15" dirty="0">
                <a:solidFill>
                  <a:srgbClr val="262626"/>
                </a:solidFill>
                <a:latin typeface="Times New Roman"/>
                <a:cs typeface="Times New Roman"/>
              </a:rPr>
              <a:t> </a:t>
            </a:r>
            <a:r>
              <a:rPr sz="1600" spc="10" dirty="0">
                <a:solidFill>
                  <a:srgbClr val="262626"/>
                </a:solidFill>
                <a:latin typeface="Times New Roman"/>
                <a:cs typeface="Times New Roman"/>
              </a:rPr>
              <a:t>of</a:t>
            </a:r>
            <a:r>
              <a:rPr sz="1600" spc="15" dirty="0">
                <a:solidFill>
                  <a:srgbClr val="262626"/>
                </a:solidFill>
                <a:latin typeface="Times New Roman"/>
                <a:cs typeface="Times New Roman"/>
              </a:rPr>
              <a:t> </a:t>
            </a:r>
            <a:r>
              <a:rPr sz="1600" spc="10" dirty="0">
                <a:solidFill>
                  <a:srgbClr val="262626"/>
                </a:solidFill>
                <a:latin typeface="Times New Roman"/>
                <a:cs typeface="Times New Roman"/>
              </a:rPr>
              <a:t>Electronics</a:t>
            </a:r>
            <a:r>
              <a:rPr sz="1600" spc="-30" dirty="0">
                <a:solidFill>
                  <a:srgbClr val="262626"/>
                </a:solidFill>
                <a:latin typeface="Times New Roman"/>
                <a:cs typeface="Times New Roman"/>
              </a:rPr>
              <a:t> </a:t>
            </a:r>
            <a:r>
              <a:rPr sz="1600" spc="15" dirty="0">
                <a:solidFill>
                  <a:srgbClr val="262626"/>
                </a:solidFill>
                <a:latin typeface="Times New Roman"/>
                <a:cs typeface="Times New Roman"/>
              </a:rPr>
              <a:t>and</a:t>
            </a:r>
            <a:r>
              <a:rPr sz="1600" dirty="0">
                <a:solidFill>
                  <a:srgbClr val="262626"/>
                </a:solidFill>
                <a:latin typeface="Times New Roman"/>
                <a:cs typeface="Times New Roman"/>
              </a:rPr>
              <a:t> </a:t>
            </a:r>
            <a:r>
              <a:rPr sz="1600" spc="10" dirty="0">
                <a:solidFill>
                  <a:srgbClr val="262626"/>
                </a:solidFill>
                <a:latin typeface="Times New Roman"/>
                <a:cs typeface="Times New Roman"/>
              </a:rPr>
              <a:t>communication</a:t>
            </a:r>
            <a:r>
              <a:rPr sz="1600" spc="5" dirty="0">
                <a:solidFill>
                  <a:srgbClr val="262626"/>
                </a:solidFill>
                <a:latin typeface="Times New Roman"/>
                <a:cs typeface="Times New Roman"/>
              </a:rPr>
              <a:t> </a:t>
            </a:r>
            <a:r>
              <a:rPr sz="1600" spc="10" dirty="0">
                <a:solidFill>
                  <a:srgbClr val="262626"/>
                </a:solidFill>
                <a:latin typeface="Times New Roman"/>
                <a:cs typeface="Times New Roman"/>
              </a:rPr>
              <a:t>Engineering.</a:t>
            </a:r>
            <a:endParaRPr sz="1600" dirty="0">
              <a:latin typeface="Times New Roman"/>
              <a:cs typeface="Times New Roman"/>
            </a:endParaRPr>
          </a:p>
          <a:p>
            <a:pPr marL="328930" marR="75565" indent="-250190">
              <a:lnSpc>
                <a:spcPts val="1900"/>
              </a:lnSpc>
              <a:spcBef>
                <a:spcPts val="50"/>
              </a:spcBef>
              <a:buFont typeface="Segoe UI Symbol"/>
              <a:buChar char="⮚"/>
              <a:tabLst>
                <a:tab pos="329565" algn="l"/>
              </a:tabLst>
            </a:pPr>
            <a:r>
              <a:rPr sz="1600" spc="10" dirty="0">
                <a:solidFill>
                  <a:srgbClr val="262626"/>
                </a:solidFill>
                <a:latin typeface="Times New Roman"/>
                <a:cs typeface="Times New Roman"/>
              </a:rPr>
              <a:t>PE02:</a:t>
            </a:r>
            <a:r>
              <a:rPr sz="1600" spc="15" dirty="0">
                <a:solidFill>
                  <a:srgbClr val="262626"/>
                </a:solidFill>
                <a:latin typeface="Times New Roman"/>
                <a:cs typeface="Times New Roman"/>
              </a:rPr>
              <a:t> </a:t>
            </a:r>
            <a:r>
              <a:rPr sz="1600" spc="-40" dirty="0">
                <a:solidFill>
                  <a:srgbClr val="262626"/>
                </a:solidFill>
                <a:latin typeface="Times New Roman"/>
                <a:cs typeface="Times New Roman"/>
              </a:rPr>
              <a:t>To</a:t>
            </a:r>
            <a:r>
              <a:rPr sz="1600" spc="60" dirty="0">
                <a:solidFill>
                  <a:srgbClr val="262626"/>
                </a:solidFill>
                <a:latin typeface="Times New Roman"/>
                <a:cs typeface="Times New Roman"/>
              </a:rPr>
              <a:t> </a:t>
            </a:r>
            <a:r>
              <a:rPr sz="1600" spc="10" dirty="0">
                <a:solidFill>
                  <a:srgbClr val="262626"/>
                </a:solidFill>
                <a:latin typeface="Times New Roman"/>
                <a:cs typeface="Times New Roman"/>
              </a:rPr>
              <a:t>acquire</a:t>
            </a:r>
            <a:r>
              <a:rPr sz="1600" spc="400" dirty="0">
                <a:solidFill>
                  <a:srgbClr val="262626"/>
                </a:solidFill>
                <a:latin typeface="Times New Roman"/>
                <a:cs typeface="Times New Roman"/>
              </a:rPr>
              <a:t> </a:t>
            </a:r>
            <a:r>
              <a:rPr sz="1600" spc="5" dirty="0">
                <a:solidFill>
                  <a:srgbClr val="262626"/>
                </a:solidFill>
                <a:latin typeface="Times New Roman"/>
                <a:cs typeface="Times New Roman"/>
              </a:rPr>
              <a:t>sufficient</a:t>
            </a:r>
            <a:r>
              <a:rPr sz="1600" spc="20" dirty="0">
                <a:solidFill>
                  <a:srgbClr val="262626"/>
                </a:solidFill>
                <a:latin typeface="Times New Roman"/>
                <a:cs typeface="Times New Roman"/>
              </a:rPr>
              <a:t> </a:t>
            </a:r>
            <a:r>
              <a:rPr sz="1600" spc="10" dirty="0">
                <a:solidFill>
                  <a:srgbClr val="262626"/>
                </a:solidFill>
                <a:latin typeface="Times New Roman"/>
                <a:cs typeface="Times New Roman"/>
              </a:rPr>
              <a:t>knowledge</a:t>
            </a:r>
            <a:r>
              <a:rPr sz="1600" spc="20" dirty="0">
                <a:solidFill>
                  <a:srgbClr val="262626"/>
                </a:solidFill>
                <a:latin typeface="Times New Roman"/>
                <a:cs typeface="Times New Roman"/>
              </a:rPr>
              <a:t> </a:t>
            </a:r>
            <a:r>
              <a:rPr sz="1600" spc="5" dirty="0">
                <a:solidFill>
                  <a:srgbClr val="262626"/>
                </a:solidFill>
                <a:latin typeface="Times New Roman"/>
                <a:cs typeface="Times New Roman"/>
              </a:rPr>
              <a:t>base</a:t>
            </a:r>
            <a:r>
              <a:rPr sz="1600" spc="25" dirty="0">
                <a:solidFill>
                  <a:srgbClr val="262626"/>
                </a:solidFill>
                <a:latin typeface="Times New Roman"/>
                <a:cs typeface="Times New Roman"/>
              </a:rPr>
              <a:t> </a:t>
            </a:r>
            <a:r>
              <a:rPr sz="1600" spc="10" dirty="0">
                <a:solidFill>
                  <a:srgbClr val="262626"/>
                </a:solidFill>
                <a:latin typeface="Times New Roman"/>
                <a:cs typeface="Times New Roman"/>
              </a:rPr>
              <a:t>for</a:t>
            </a:r>
            <a:r>
              <a:rPr sz="1600" spc="400" dirty="0">
                <a:solidFill>
                  <a:srgbClr val="262626"/>
                </a:solidFill>
                <a:latin typeface="Times New Roman"/>
                <a:cs typeface="Times New Roman"/>
              </a:rPr>
              <a:t> </a:t>
            </a:r>
            <a:r>
              <a:rPr sz="1600" spc="5" dirty="0">
                <a:solidFill>
                  <a:srgbClr val="262626"/>
                </a:solidFill>
                <a:latin typeface="Times New Roman"/>
                <a:cs typeface="Times New Roman"/>
              </a:rPr>
              <a:t>innovative</a:t>
            </a:r>
            <a:r>
              <a:rPr sz="1600" spc="25" dirty="0">
                <a:solidFill>
                  <a:srgbClr val="262626"/>
                </a:solidFill>
                <a:latin typeface="Times New Roman"/>
                <a:cs typeface="Times New Roman"/>
              </a:rPr>
              <a:t> </a:t>
            </a:r>
            <a:r>
              <a:rPr sz="1600" spc="10" dirty="0">
                <a:solidFill>
                  <a:srgbClr val="262626"/>
                </a:solidFill>
                <a:latin typeface="Times New Roman"/>
                <a:cs typeface="Times New Roman"/>
              </a:rPr>
              <a:t>techniques</a:t>
            </a:r>
            <a:r>
              <a:rPr sz="1600" spc="390" dirty="0">
                <a:solidFill>
                  <a:srgbClr val="262626"/>
                </a:solidFill>
                <a:latin typeface="Times New Roman"/>
                <a:cs typeface="Times New Roman"/>
              </a:rPr>
              <a:t> </a:t>
            </a:r>
            <a:r>
              <a:rPr sz="1600" spc="10" dirty="0">
                <a:solidFill>
                  <a:srgbClr val="262626"/>
                </a:solidFill>
                <a:latin typeface="Times New Roman"/>
                <a:cs typeface="Times New Roman"/>
              </a:rPr>
              <a:t>in </a:t>
            </a:r>
            <a:r>
              <a:rPr sz="1600" spc="-375" dirty="0">
                <a:solidFill>
                  <a:srgbClr val="262626"/>
                </a:solidFill>
                <a:latin typeface="Times New Roman"/>
                <a:cs typeface="Times New Roman"/>
              </a:rPr>
              <a:t> </a:t>
            </a:r>
            <a:r>
              <a:rPr sz="1600" spc="10" dirty="0">
                <a:solidFill>
                  <a:srgbClr val="262626"/>
                </a:solidFill>
                <a:latin typeface="Times New Roman"/>
                <a:cs typeface="Times New Roman"/>
              </a:rPr>
              <a:t>design</a:t>
            </a:r>
            <a:r>
              <a:rPr sz="1600" spc="-10" dirty="0">
                <a:solidFill>
                  <a:srgbClr val="262626"/>
                </a:solidFill>
                <a:latin typeface="Times New Roman"/>
                <a:cs typeface="Times New Roman"/>
              </a:rPr>
              <a:t> </a:t>
            </a:r>
            <a:r>
              <a:rPr sz="1600" spc="15" dirty="0">
                <a:solidFill>
                  <a:srgbClr val="262626"/>
                </a:solidFill>
                <a:latin typeface="Times New Roman"/>
                <a:cs typeface="Times New Roman"/>
              </a:rPr>
              <a:t>and</a:t>
            </a:r>
            <a:r>
              <a:rPr sz="1600" spc="-10" dirty="0">
                <a:solidFill>
                  <a:srgbClr val="262626"/>
                </a:solidFill>
                <a:latin typeface="Times New Roman"/>
                <a:cs typeface="Times New Roman"/>
              </a:rPr>
              <a:t> </a:t>
            </a:r>
            <a:r>
              <a:rPr sz="1600" spc="10" dirty="0">
                <a:solidFill>
                  <a:srgbClr val="262626"/>
                </a:solidFill>
                <a:latin typeface="Times New Roman"/>
                <a:cs typeface="Times New Roman"/>
              </a:rPr>
              <a:t>Development</a:t>
            </a:r>
            <a:r>
              <a:rPr sz="1600" spc="-5" dirty="0">
                <a:solidFill>
                  <a:srgbClr val="262626"/>
                </a:solidFill>
                <a:latin typeface="Times New Roman"/>
                <a:cs typeface="Times New Roman"/>
              </a:rPr>
              <a:t> </a:t>
            </a:r>
            <a:r>
              <a:rPr sz="1600" spc="10" dirty="0">
                <a:solidFill>
                  <a:srgbClr val="262626"/>
                </a:solidFill>
                <a:latin typeface="Times New Roman"/>
                <a:cs typeface="Times New Roman"/>
              </a:rPr>
              <a:t>of</a:t>
            </a:r>
            <a:r>
              <a:rPr sz="1600" spc="-15" dirty="0">
                <a:solidFill>
                  <a:srgbClr val="262626"/>
                </a:solidFill>
                <a:latin typeface="Times New Roman"/>
                <a:cs typeface="Times New Roman"/>
              </a:rPr>
              <a:t> </a:t>
            </a:r>
            <a:r>
              <a:rPr sz="1600" spc="10" dirty="0">
                <a:solidFill>
                  <a:srgbClr val="262626"/>
                </a:solidFill>
                <a:latin typeface="Times New Roman"/>
                <a:cs typeface="Times New Roman"/>
              </a:rPr>
              <a:t>systems</a:t>
            </a:r>
            <a:r>
              <a:rPr sz="1600" spc="5" dirty="0">
                <a:solidFill>
                  <a:srgbClr val="262626"/>
                </a:solidFill>
                <a:latin typeface="Times New Roman"/>
                <a:cs typeface="Times New Roman"/>
              </a:rPr>
              <a:t> </a:t>
            </a:r>
            <a:r>
              <a:rPr sz="1600" spc="10" dirty="0">
                <a:solidFill>
                  <a:srgbClr val="262626"/>
                </a:solidFill>
                <a:latin typeface="Times New Roman"/>
                <a:cs typeface="Times New Roman"/>
              </a:rPr>
              <a:t>and</a:t>
            </a:r>
            <a:r>
              <a:rPr sz="1600" spc="5" dirty="0">
                <a:solidFill>
                  <a:srgbClr val="262626"/>
                </a:solidFill>
                <a:latin typeface="Times New Roman"/>
                <a:cs typeface="Times New Roman"/>
              </a:rPr>
              <a:t> tools.</a:t>
            </a:r>
            <a:endParaRPr sz="1600" dirty="0">
              <a:latin typeface="Times New Roman"/>
              <a:cs typeface="Times New Roman"/>
            </a:endParaRPr>
          </a:p>
          <a:p>
            <a:pPr marL="328930" indent="-250825">
              <a:lnSpc>
                <a:spcPts val="1820"/>
              </a:lnSpc>
              <a:buFont typeface="Segoe UI Symbol"/>
              <a:buChar char="⮚"/>
              <a:tabLst>
                <a:tab pos="329565" algn="l"/>
              </a:tabLst>
            </a:pPr>
            <a:r>
              <a:rPr sz="1600" spc="15" dirty="0">
                <a:solidFill>
                  <a:srgbClr val="262626"/>
                </a:solidFill>
                <a:latin typeface="Times New Roman"/>
                <a:cs typeface="Times New Roman"/>
              </a:rPr>
              <a:t>PE03:</a:t>
            </a:r>
            <a:r>
              <a:rPr sz="1600" spc="-15" dirty="0">
                <a:solidFill>
                  <a:srgbClr val="262626"/>
                </a:solidFill>
                <a:latin typeface="Times New Roman"/>
                <a:cs typeface="Times New Roman"/>
              </a:rPr>
              <a:t> </a:t>
            </a:r>
            <a:r>
              <a:rPr sz="1600" spc="15" dirty="0">
                <a:solidFill>
                  <a:srgbClr val="262626"/>
                </a:solidFill>
                <a:latin typeface="Times New Roman"/>
                <a:cs typeface="Times New Roman"/>
              </a:rPr>
              <a:t>Capable</a:t>
            </a:r>
            <a:r>
              <a:rPr sz="1600" spc="-10" dirty="0">
                <a:solidFill>
                  <a:srgbClr val="262626"/>
                </a:solidFill>
                <a:latin typeface="Times New Roman"/>
                <a:cs typeface="Times New Roman"/>
              </a:rPr>
              <a:t> </a:t>
            </a:r>
            <a:r>
              <a:rPr sz="1600" spc="10" dirty="0">
                <a:solidFill>
                  <a:srgbClr val="262626"/>
                </a:solidFill>
                <a:latin typeface="Times New Roman"/>
                <a:cs typeface="Times New Roman"/>
              </a:rPr>
              <a:t>of</a:t>
            </a:r>
            <a:r>
              <a:rPr sz="1600" spc="5" dirty="0">
                <a:solidFill>
                  <a:srgbClr val="262626"/>
                </a:solidFill>
                <a:latin typeface="Times New Roman"/>
                <a:cs typeface="Times New Roman"/>
              </a:rPr>
              <a:t> </a:t>
            </a:r>
            <a:r>
              <a:rPr sz="1600" spc="10" dirty="0">
                <a:solidFill>
                  <a:srgbClr val="262626"/>
                </a:solidFill>
                <a:latin typeface="Times New Roman"/>
                <a:cs typeface="Times New Roman"/>
              </a:rPr>
              <a:t>competing</a:t>
            </a:r>
            <a:r>
              <a:rPr sz="1600" spc="-20" dirty="0">
                <a:solidFill>
                  <a:srgbClr val="262626"/>
                </a:solidFill>
                <a:latin typeface="Times New Roman"/>
                <a:cs typeface="Times New Roman"/>
              </a:rPr>
              <a:t> </a:t>
            </a:r>
            <a:r>
              <a:rPr sz="1600" spc="10" dirty="0">
                <a:solidFill>
                  <a:srgbClr val="262626"/>
                </a:solidFill>
                <a:latin typeface="Times New Roman"/>
                <a:cs typeface="Times New Roman"/>
              </a:rPr>
              <a:t>globally</a:t>
            </a:r>
            <a:r>
              <a:rPr sz="1600" spc="-20" dirty="0">
                <a:solidFill>
                  <a:srgbClr val="262626"/>
                </a:solidFill>
                <a:latin typeface="Times New Roman"/>
                <a:cs typeface="Times New Roman"/>
              </a:rPr>
              <a:t> </a:t>
            </a:r>
            <a:r>
              <a:rPr sz="1600" spc="10" dirty="0">
                <a:solidFill>
                  <a:srgbClr val="262626"/>
                </a:solidFill>
                <a:latin typeface="Times New Roman"/>
                <a:cs typeface="Times New Roman"/>
              </a:rPr>
              <a:t>in</a:t>
            </a:r>
            <a:r>
              <a:rPr sz="1600" spc="-5" dirty="0">
                <a:solidFill>
                  <a:srgbClr val="262626"/>
                </a:solidFill>
                <a:latin typeface="Times New Roman"/>
                <a:cs typeface="Times New Roman"/>
              </a:rPr>
              <a:t> </a:t>
            </a:r>
            <a:r>
              <a:rPr sz="1600" spc="10" dirty="0">
                <a:solidFill>
                  <a:srgbClr val="262626"/>
                </a:solidFill>
                <a:latin typeface="Times New Roman"/>
                <a:cs typeface="Times New Roman"/>
              </a:rPr>
              <a:t>multidisciplinary</a:t>
            </a:r>
            <a:r>
              <a:rPr sz="1600" spc="-35" dirty="0">
                <a:solidFill>
                  <a:srgbClr val="262626"/>
                </a:solidFill>
                <a:latin typeface="Times New Roman"/>
                <a:cs typeface="Times New Roman"/>
              </a:rPr>
              <a:t> </a:t>
            </a:r>
            <a:r>
              <a:rPr sz="1600" spc="10" dirty="0">
                <a:solidFill>
                  <a:srgbClr val="262626"/>
                </a:solidFill>
                <a:latin typeface="Times New Roman"/>
                <a:cs typeface="Times New Roman"/>
              </a:rPr>
              <a:t>field.</a:t>
            </a:r>
            <a:endParaRPr sz="1600" dirty="0">
              <a:latin typeface="Times New Roman"/>
              <a:cs typeface="Times New Roman"/>
            </a:endParaRPr>
          </a:p>
          <a:p>
            <a:pPr marL="328930" marR="75565" indent="-250190" algn="just">
              <a:lnSpc>
                <a:spcPct val="101600"/>
              </a:lnSpc>
              <a:spcBef>
                <a:spcPts val="10"/>
              </a:spcBef>
              <a:buFont typeface="Segoe UI Symbol"/>
              <a:buChar char="⮚"/>
              <a:tabLst>
                <a:tab pos="329565" algn="l"/>
              </a:tabLst>
            </a:pPr>
            <a:r>
              <a:rPr sz="1600" spc="10" dirty="0">
                <a:solidFill>
                  <a:srgbClr val="262626"/>
                </a:solidFill>
                <a:latin typeface="Times New Roman"/>
                <a:cs typeface="Times New Roman"/>
              </a:rPr>
              <a:t>PE04:</a:t>
            </a:r>
            <a:r>
              <a:rPr sz="1600" spc="15" dirty="0">
                <a:solidFill>
                  <a:srgbClr val="262626"/>
                </a:solidFill>
                <a:latin typeface="Times New Roman"/>
                <a:cs typeface="Times New Roman"/>
              </a:rPr>
              <a:t> </a:t>
            </a:r>
            <a:r>
              <a:rPr sz="1600" spc="5" dirty="0">
                <a:solidFill>
                  <a:srgbClr val="262626"/>
                </a:solidFill>
                <a:latin typeface="Times New Roman"/>
                <a:cs typeface="Times New Roman"/>
              </a:rPr>
              <a:t>Achieve</a:t>
            </a:r>
            <a:r>
              <a:rPr sz="1600" spc="10" dirty="0">
                <a:solidFill>
                  <a:srgbClr val="262626"/>
                </a:solidFill>
                <a:latin typeface="Times New Roman"/>
                <a:cs typeface="Times New Roman"/>
              </a:rPr>
              <a:t> </a:t>
            </a:r>
            <a:r>
              <a:rPr sz="1600" spc="5" dirty="0">
                <a:solidFill>
                  <a:srgbClr val="262626"/>
                </a:solidFill>
                <a:latin typeface="Times New Roman"/>
                <a:cs typeface="Times New Roman"/>
              </a:rPr>
              <a:t>professional</a:t>
            </a:r>
            <a:r>
              <a:rPr sz="1600" spc="10" dirty="0">
                <a:solidFill>
                  <a:srgbClr val="262626"/>
                </a:solidFill>
                <a:latin typeface="Times New Roman"/>
                <a:cs typeface="Times New Roman"/>
              </a:rPr>
              <a:t> and</a:t>
            </a:r>
            <a:r>
              <a:rPr sz="1600" spc="15" dirty="0">
                <a:solidFill>
                  <a:srgbClr val="262626"/>
                </a:solidFill>
                <a:latin typeface="Times New Roman"/>
                <a:cs typeface="Times New Roman"/>
              </a:rPr>
              <a:t> </a:t>
            </a:r>
            <a:r>
              <a:rPr sz="1600" spc="10" dirty="0">
                <a:solidFill>
                  <a:srgbClr val="262626"/>
                </a:solidFill>
                <a:latin typeface="Times New Roman"/>
                <a:cs typeface="Times New Roman"/>
              </a:rPr>
              <a:t>personal</a:t>
            </a:r>
            <a:r>
              <a:rPr sz="1600" spc="15" dirty="0">
                <a:solidFill>
                  <a:srgbClr val="262626"/>
                </a:solidFill>
                <a:latin typeface="Times New Roman"/>
                <a:cs typeface="Times New Roman"/>
              </a:rPr>
              <a:t> </a:t>
            </a:r>
            <a:r>
              <a:rPr sz="1600" spc="10" dirty="0">
                <a:solidFill>
                  <a:srgbClr val="262626"/>
                </a:solidFill>
                <a:latin typeface="Times New Roman"/>
                <a:cs typeface="Times New Roman"/>
              </a:rPr>
              <a:t>success</a:t>
            </a:r>
            <a:r>
              <a:rPr sz="1600" spc="15" dirty="0">
                <a:solidFill>
                  <a:srgbClr val="262626"/>
                </a:solidFill>
                <a:latin typeface="Times New Roman"/>
                <a:cs typeface="Times New Roman"/>
              </a:rPr>
              <a:t> </a:t>
            </a:r>
            <a:r>
              <a:rPr sz="1600" spc="10" dirty="0">
                <a:solidFill>
                  <a:srgbClr val="262626"/>
                </a:solidFill>
                <a:latin typeface="Times New Roman"/>
                <a:cs typeface="Times New Roman"/>
              </a:rPr>
              <a:t>with</a:t>
            </a:r>
            <a:r>
              <a:rPr sz="1600" spc="15" dirty="0">
                <a:solidFill>
                  <a:srgbClr val="262626"/>
                </a:solidFill>
                <a:latin typeface="Times New Roman"/>
                <a:cs typeface="Times New Roman"/>
              </a:rPr>
              <a:t> </a:t>
            </a:r>
            <a:r>
              <a:rPr sz="1600" spc="10" dirty="0">
                <a:solidFill>
                  <a:srgbClr val="262626"/>
                </a:solidFill>
                <a:latin typeface="Times New Roman"/>
                <a:cs typeface="Times New Roman"/>
              </a:rPr>
              <a:t>awareness</a:t>
            </a:r>
            <a:r>
              <a:rPr sz="1600" spc="15" dirty="0">
                <a:solidFill>
                  <a:srgbClr val="262626"/>
                </a:solidFill>
                <a:latin typeface="Times New Roman"/>
                <a:cs typeface="Times New Roman"/>
              </a:rPr>
              <a:t> </a:t>
            </a:r>
            <a:r>
              <a:rPr sz="1600" spc="10" dirty="0">
                <a:solidFill>
                  <a:srgbClr val="262626"/>
                </a:solidFill>
                <a:latin typeface="Times New Roman"/>
                <a:cs typeface="Times New Roman"/>
              </a:rPr>
              <a:t>and </a:t>
            </a:r>
            <a:r>
              <a:rPr sz="1600" spc="15" dirty="0">
                <a:solidFill>
                  <a:srgbClr val="262626"/>
                </a:solidFill>
                <a:latin typeface="Times New Roman"/>
                <a:cs typeface="Times New Roman"/>
              </a:rPr>
              <a:t> </a:t>
            </a:r>
            <a:r>
              <a:rPr sz="1600" spc="10" dirty="0">
                <a:solidFill>
                  <a:srgbClr val="262626"/>
                </a:solidFill>
                <a:latin typeface="Times New Roman"/>
                <a:cs typeface="Times New Roman"/>
              </a:rPr>
              <a:t>commitment to </a:t>
            </a:r>
            <a:r>
              <a:rPr sz="1600" spc="5" dirty="0">
                <a:solidFill>
                  <a:srgbClr val="262626"/>
                </a:solidFill>
                <a:latin typeface="Times New Roman"/>
                <a:cs typeface="Times New Roman"/>
              </a:rPr>
              <a:t>ethical </a:t>
            </a:r>
            <a:r>
              <a:rPr sz="1600" spc="10" dirty="0">
                <a:solidFill>
                  <a:srgbClr val="262626"/>
                </a:solidFill>
                <a:latin typeface="Times New Roman"/>
                <a:cs typeface="Times New Roman"/>
              </a:rPr>
              <a:t>and </a:t>
            </a:r>
            <a:r>
              <a:rPr sz="1600" spc="5" dirty="0">
                <a:solidFill>
                  <a:srgbClr val="262626"/>
                </a:solidFill>
                <a:latin typeface="Times New Roman"/>
                <a:cs typeface="Times New Roman"/>
              </a:rPr>
              <a:t>social responsibilities </a:t>
            </a:r>
            <a:r>
              <a:rPr sz="1600" spc="15" dirty="0">
                <a:solidFill>
                  <a:srgbClr val="262626"/>
                </a:solidFill>
                <a:latin typeface="Times New Roman"/>
                <a:cs typeface="Times New Roman"/>
              </a:rPr>
              <a:t>as an </a:t>
            </a:r>
            <a:r>
              <a:rPr sz="1600" spc="10" dirty="0">
                <a:solidFill>
                  <a:srgbClr val="262626"/>
                </a:solidFill>
                <a:latin typeface="Times New Roman"/>
                <a:cs typeface="Times New Roman"/>
              </a:rPr>
              <a:t>individual </a:t>
            </a:r>
            <a:r>
              <a:rPr sz="1600" spc="15" dirty="0">
                <a:solidFill>
                  <a:srgbClr val="262626"/>
                </a:solidFill>
                <a:latin typeface="Times New Roman"/>
                <a:cs typeface="Times New Roman"/>
              </a:rPr>
              <a:t>as </a:t>
            </a:r>
            <a:r>
              <a:rPr sz="1600" spc="5" dirty="0">
                <a:solidFill>
                  <a:srgbClr val="262626"/>
                </a:solidFill>
                <a:latin typeface="Times New Roman"/>
                <a:cs typeface="Times New Roman"/>
              </a:rPr>
              <a:t>well as </a:t>
            </a:r>
            <a:r>
              <a:rPr sz="1600" spc="15" dirty="0">
                <a:solidFill>
                  <a:srgbClr val="262626"/>
                </a:solidFill>
                <a:latin typeface="Times New Roman"/>
                <a:cs typeface="Times New Roman"/>
              </a:rPr>
              <a:t>a </a:t>
            </a:r>
            <a:r>
              <a:rPr sz="1600" spc="20" dirty="0">
                <a:solidFill>
                  <a:srgbClr val="262626"/>
                </a:solidFill>
                <a:latin typeface="Times New Roman"/>
                <a:cs typeface="Times New Roman"/>
              </a:rPr>
              <a:t> </a:t>
            </a:r>
            <a:r>
              <a:rPr sz="1600" spc="10" dirty="0">
                <a:solidFill>
                  <a:srgbClr val="262626"/>
                </a:solidFill>
                <a:latin typeface="Times New Roman"/>
                <a:cs typeface="Times New Roman"/>
              </a:rPr>
              <a:t>team.</a:t>
            </a:r>
            <a:endParaRPr sz="1600" dirty="0">
              <a:latin typeface="Times New Roman"/>
              <a:cs typeface="Times New Roman"/>
            </a:endParaRPr>
          </a:p>
          <a:p>
            <a:pPr marL="328930" marR="375285" indent="-250190" algn="just">
              <a:lnSpc>
                <a:spcPct val="101899"/>
              </a:lnSpc>
              <a:buFont typeface="Segoe UI Symbol"/>
              <a:buChar char="⮚"/>
              <a:tabLst>
                <a:tab pos="329565" algn="l"/>
              </a:tabLst>
            </a:pPr>
            <a:r>
              <a:rPr sz="1600" spc="15" dirty="0">
                <a:solidFill>
                  <a:srgbClr val="262626"/>
                </a:solidFill>
                <a:latin typeface="Times New Roman"/>
                <a:cs typeface="Times New Roman"/>
              </a:rPr>
              <a:t>PE05:</a:t>
            </a:r>
            <a:r>
              <a:rPr sz="1600" spc="-20" dirty="0">
                <a:solidFill>
                  <a:srgbClr val="262626"/>
                </a:solidFill>
                <a:latin typeface="Times New Roman"/>
                <a:cs typeface="Times New Roman"/>
              </a:rPr>
              <a:t> </a:t>
            </a:r>
            <a:r>
              <a:rPr sz="1600" spc="15" dirty="0">
                <a:solidFill>
                  <a:srgbClr val="262626"/>
                </a:solidFill>
                <a:latin typeface="Times New Roman"/>
                <a:cs typeface="Times New Roman"/>
              </a:rPr>
              <a:t>Graduates</a:t>
            </a:r>
            <a:r>
              <a:rPr sz="1600" spc="-35" dirty="0">
                <a:solidFill>
                  <a:srgbClr val="262626"/>
                </a:solidFill>
                <a:latin typeface="Times New Roman"/>
                <a:cs typeface="Times New Roman"/>
              </a:rPr>
              <a:t> </a:t>
            </a:r>
            <a:r>
              <a:rPr sz="1600" spc="10" dirty="0">
                <a:solidFill>
                  <a:srgbClr val="262626"/>
                </a:solidFill>
                <a:latin typeface="Times New Roman"/>
                <a:cs typeface="Times New Roman"/>
              </a:rPr>
              <a:t>will</a:t>
            </a:r>
            <a:r>
              <a:rPr sz="1600" dirty="0">
                <a:solidFill>
                  <a:srgbClr val="262626"/>
                </a:solidFill>
                <a:latin typeface="Times New Roman"/>
                <a:cs typeface="Times New Roman"/>
              </a:rPr>
              <a:t> </a:t>
            </a:r>
            <a:r>
              <a:rPr sz="1600" spc="10" dirty="0">
                <a:solidFill>
                  <a:srgbClr val="262626"/>
                </a:solidFill>
                <a:latin typeface="Times New Roman"/>
                <a:cs typeface="Times New Roman"/>
              </a:rPr>
              <a:t>maintain</a:t>
            </a:r>
            <a:r>
              <a:rPr sz="1600" spc="-10" dirty="0">
                <a:solidFill>
                  <a:srgbClr val="262626"/>
                </a:solidFill>
                <a:latin typeface="Times New Roman"/>
                <a:cs typeface="Times New Roman"/>
              </a:rPr>
              <a:t> </a:t>
            </a:r>
            <a:r>
              <a:rPr sz="1600" spc="10" dirty="0">
                <a:solidFill>
                  <a:srgbClr val="262626"/>
                </a:solidFill>
                <a:latin typeface="Times New Roman"/>
                <a:cs typeface="Times New Roman"/>
              </a:rPr>
              <a:t>and improve</a:t>
            </a:r>
            <a:r>
              <a:rPr sz="1600" spc="5" dirty="0">
                <a:solidFill>
                  <a:srgbClr val="262626"/>
                </a:solidFill>
                <a:latin typeface="Times New Roman"/>
                <a:cs typeface="Times New Roman"/>
              </a:rPr>
              <a:t> </a:t>
            </a:r>
            <a:r>
              <a:rPr sz="1600" spc="10" dirty="0">
                <a:solidFill>
                  <a:srgbClr val="262626"/>
                </a:solidFill>
                <a:latin typeface="Times New Roman"/>
                <a:cs typeface="Times New Roman"/>
              </a:rPr>
              <a:t>technical</a:t>
            </a:r>
            <a:r>
              <a:rPr sz="1600" spc="-35" dirty="0">
                <a:solidFill>
                  <a:srgbClr val="262626"/>
                </a:solidFill>
                <a:latin typeface="Times New Roman"/>
                <a:cs typeface="Times New Roman"/>
              </a:rPr>
              <a:t> </a:t>
            </a:r>
            <a:r>
              <a:rPr sz="1600" spc="15" dirty="0">
                <a:solidFill>
                  <a:srgbClr val="262626"/>
                </a:solidFill>
                <a:latin typeface="Times New Roman"/>
                <a:cs typeface="Times New Roman"/>
              </a:rPr>
              <a:t>competence</a:t>
            </a:r>
            <a:r>
              <a:rPr sz="1600" spc="-30" dirty="0">
                <a:solidFill>
                  <a:srgbClr val="262626"/>
                </a:solidFill>
                <a:latin typeface="Times New Roman"/>
                <a:cs typeface="Times New Roman"/>
              </a:rPr>
              <a:t> </a:t>
            </a:r>
            <a:r>
              <a:rPr sz="1600" spc="10" dirty="0">
                <a:solidFill>
                  <a:srgbClr val="262626"/>
                </a:solidFill>
                <a:latin typeface="Times New Roman"/>
                <a:cs typeface="Times New Roman"/>
              </a:rPr>
              <a:t>through </a:t>
            </a:r>
            <a:r>
              <a:rPr sz="1600" spc="-375" dirty="0">
                <a:solidFill>
                  <a:srgbClr val="262626"/>
                </a:solidFill>
                <a:latin typeface="Times New Roman"/>
                <a:cs typeface="Times New Roman"/>
              </a:rPr>
              <a:t> </a:t>
            </a:r>
            <a:r>
              <a:rPr sz="1600" spc="15" dirty="0">
                <a:solidFill>
                  <a:srgbClr val="262626"/>
                </a:solidFill>
                <a:latin typeface="Times New Roman"/>
                <a:cs typeface="Times New Roman"/>
              </a:rPr>
              <a:t>Continuous</a:t>
            </a:r>
            <a:r>
              <a:rPr sz="1600" spc="-30" dirty="0">
                <a:solidFill>
                  <a:srgbClr val="262626"/>
                </a:solidFill>
                <a:latin typeface="Times New Roman"/>
                <a:cs typeface="Times New Roman"/>
              </a:rPr>
              <a:t> </a:t>
            </a:r>
            <a:r>
              <a:rPr sz="1600" spc="10" dirty="0">
                <a:solidFill>
                  <a:srgbClr val="262626"/>
                </a:solidFill>
                <a:latin typeface="Times New Roman"/>
                <a:cs typeface="Times New Roman"/>
              </a:rPr>
              <a:t>learning</a:t>
            </a:r>
            <a:r>
              <a:rPr sz="1600" spc="-40" dirty="0">
                <a:solidFill>
                  <a:srgbClr val="262626"/>
                </a:solidFill>
                <a:latin typeface="Times New Roman"/>
                <a:cs typeface="Times New Roman"/>
              </a:rPr>
              <a:t> </a:t>
            </a:r>
            <a:r>
              <a:rPr sz="1600" spc="10" dirty="0">
                <a:solidFill>
                  <a:srgbClr val="262626"/>
                </a:solidFill>
                <a:latin typeface="Times New Roman"/>
                <a:cs typeface="Times New Roman"/>
              </a:rPr>
              <a:t>process.</a:t>
            </a:r>
            <a:endParaRPr sz="1600" dirty="0">
              <a:latin typeface="Times New Roman"/>
              <a:cs typeface="Times New Roman"/>
            </a:endParaRPr>
          </a:p>
        </p:txBody>
      </p:sp>
    </p:spTree>
    <p:extLst>
      <p:ext uri="{BB962C8B-B14F-4D97-AF65-F5344CB8AC3E}">
        <p14:creationId xmlns:p14="http://schemas.microsoft.com/office/powerpoint/2010/main" xmlns="" val="38333858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b="1" dirty="0">
                <a:solidFill>
                  <a:schemeClr val="bg1"/>
                </a:solidFill>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68190"/>
            <a:ext cx="12192000" cy="38981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sp>
        <p:nvSpPr>
          <p:cNvPr id="13" name="TextBox 12">
            <a:extLst>
              <a:ext uri="{FF2B5EF4-FFF2-40B4-BE49-F238E27FC236}">
                <a16:creationId xmlns:a16="http://schemas.microsoft.com/office/drawing/2014/main" xmlns="" id="{36831B4C-282D-76B7-47CD-C71697D106E6}"/>
              </a:ext>
            </a:extLst>
          </p:cNvPr>
          <p:cNvSpPr txBox="1"/>
          <p:nvPr/>
        </p:nvSpPr>
        <p:spPr>
          <a:xfrm>
            <a:off x="457200" y="457200"/>
            <a:ext cx="6110748"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Designing of </a:t>
            </a:r>
            <a:r>
              <a:rPr lang="en-US" sz="2000" b="1" dirty="0">
                <a:latin typeface="Times New Roman" panose="02020603050405020304" pitchFamily="18" charset="0"/>
                <a:cs typeface="Times New Roman" panose="02020603050405020304" pitchFamily="18" charset="0"/>
              </a:rPr>
              <a:t>Column Mux: </a:t>
            </a:r>
            <a:endParaRPr lang="en-IN" sz="2000" b="1" dirty="0"/>
          </a:p>
        </p:txBody>
      </p:sp>
      <p:sp>
        <p:nvSpPr>
          <p:cNvPr id="10" name="TextBox 9">
            <a:extLst>
              <a:ext uri="{FF2B5EF4-FFF2-40B4-BE49-F238E27FC236}">
                <a16:creationId xmlns:a16="http://schemas.microsoft.com/office/drawing/2014/main" xmlns="" id="{0941BCF1-9296-D290-FA84-A8DFEFA195CD}"/>
              </a:ext>
            </a:extLst>
          </p:cNvPr>
          <p:cNvSpPr txBox="1"/>
          <p:nvPr/>
        </p:nvSpPr>
        <p:spPr>
          <a:xfrm>
            <a:off x="685800" y="5004177"/>
            <a:ext cx="10591800" cy="133882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circuit is used to select particular column in the memory array.</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design of 1Kb array, there is totally 32 numbers of SRAM cells present in a cell row and these 32 cells are divided into 4 portions such that the output of SRAM memory is having a size of 8 bits. </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7E06A7C8-8491-9964-BC24-0616183D28B9}"/>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l="23750" r="28750"/>
          <a:stretch/>
        </p:blipFill>
        <p:spPr>
          <a:xfrm>
            <a:off x="304800" y="1371599"/>
            <a:ext cx="3062514" cy="2660463"/>
          </a:xfrm>
          <a:prstGeom prst="rect">
            <a:avLst/>
          </a:prstGeom>
        </p:spPr>
      </p:pic>
      <p:pic>
        <p:nvPicPr>
          <p:cNvPr id="8" name="Picture 7" descr="Column_mux_read.png"/>
          <p:cNvPicPr>
            <a:picLocks noChangeAspect="1"/>
          </p:cNvPicPr>
          <p:nvPr/>
        </p:nvPicPr>
        <p:blipFill>
          <a:blip r:embed="rId4" cstate="print"/>
          <a:srcRect l="4059" t="6668" r="18822" b="6642"/>
          <a:stretch>
            <a:fillRect/>
          </a:stretch>
        </p:blipFill>
        <p:spPr>
          <a:xfrm>
            <a:off x="3429000" y="1371600"/>
            <a:ext cx="4264787" cy="2667000"/>
          </a:xfrm>
          <a:prstGeom prst="rect">
            <a:avLst/>
          </a:prstGeom>
        </p:spPr>
      </p:pic>
      <p:pic>
        <p:nvPicPr>
          <p:cNvPr id="9" name="Picture 8" descr="Column_mux_write.png"/>
          <p:cNvPicPr>
            <a:picLocks noChangeAspect="1"/>
          </p:cNvPicPr>
          <p:nvPr/>
        </p:nvPicPr>
        <p:blipFill>
          <a:blip r:embed="rId5" cstate="print"/>
          <a:srcRect l="9524" t="6447" r="20635" b="3302"/>
          <a:stretch>
            <a:fillRect/>
          </a:stretch>
        </p:blipFill>
        <p:spPr>
          <a:xfrm>
            <a:off x="7772400" y="1371600"/>
            <a:ext cx="4191000" cy="2667000"/>
          </a:xfrm>
          <a:prstGeom prst="rect">
            <a:avLst/>
          </a:prstGeom>
        </p:spPr>
      </p:pic>
      <p:sp>
        <p:nvSpPr>
          <p:cNvPr id="11" name="TextBox 10"/>
          <p:cNvSpPr txBox="1"/>
          <p:nvPr/>
        </p:nvSpPr>
        <p:spPr>
          <a:xfrm>
            <a:off x="304800" y="4343400"/>
            <a:ext cx="3048000" cy="369332"/>
          </a:xfrm>
          <a:prstGeom prst="rect">
            <a:avLst/>
          </a:prstGeom>
          <a:noFill/>
        </p:spPr>
        <p:txBody>
          <a:bodyPr wrap="square" rtlCol="0">
            <a:spAutoFit/>
          </a:bodyPr>
          <a:lstStyle/>
          <a:p>
            <a:r>
              <a:rPr lang="en-US" b="1" dirty="0"/>
              <a:t>Fig: </a:t>
            </a:r>
            <a:r>
              <a:rPr lang="en-US" dirty="0"/>
              <a:t>Column </a:t>
            </a:r>
            <a:r>
              <a:rPr lang="en-US" dirty="0" err="1"/>
              <a:t>Mux</a:t>
            </a:r>
            <a:r>
              <a:rPr lang="en-US" dirty="0"/>
              <a:t> Symbol</a:t>
            </a:r>
          </a:p>
        </p:txBody>
      </p:sp>
      <p:sp>
        <p:nvSpPr>
          <p:cNvPr id="12" name="TextBox 11"/>
          <p:cNvSpPr txBox="1"/>
          <p:nvPr/>
        </p:nvSpPr>
        <p:spPr>
          <a:xfrm>
            <a:off x="3429000" y="4343400"/>
            <a:ext cx="4191000" cy="381000"/>
          </a:xfrm>
          <a:prstGeom prst="rect">
            <a:avLst/>
          </a:prstGeom>
          <a:noFill/>
        </p:spPr>
        <p:txBody>
          <a:bodyPr wrap="square" rtlCol="0">
            <a:spAutoFit/>
          </a:bodyPr>
          <a:lstStyle/>
          <a:p>
            <a:r>
              <a:rPr lang="en-US" b="1" dirty="0"/>
              <a:t>Fig: </a:t>
            </a:r>
            <a:r>
              <a:rPr lang="en-US" dirty="0"/>
              <a:t>Column </a:t>
            </a:r>
            <a:r>
              <a:rPr lang="en-US" dirty="0" err="1"/>
              <a:t>Mux</a:t>
            </a:r>
            <a:r>
              <a:rPr lang="en-US" dirty="0"/>
              <a:t> schematic for read</a:t>
            </a:r>
          </a:p>
        </p:txBody>
      </p:sp>
      <p:sp>
        <p:nvSpPr>
          <p:cNvPr id="14" name="TextBox 13"/>
          <p:cNvSpPr txBox="1"/>
          <p:nvPr/>
        </p:nvSpPr>
        <p:spPr>
          <a:xfrm>
            <a:off x="7772400" y="4343400"/>
            <a:ext cx="4114800" cy="369332"/>
          </a:xfrm>
          <a:prstGeom prst="rect">
            <a:avLst/>
          </a:prstGeom>
          <a:noFill/>
        </p:spPr>
        <p:txBody>
          <a:bodyPr wrap="square" rtlCol="0">
            <a:spAutoFit/>
          </a:bodyPr>
          <a:lstStyle/>
          <a:p>
            <a:r>
              <a:rPr lang="en-US" b="1" dirty="0"/>
              <a:t>Fig: </a:t>
            </a:r>
            <a:r>
              <a:rPr lang="en-US" dirty="0"/>
              <a:t>Column </a:t>
            </a:r>
            <a:r>
              <a:rPr lang="en-US" dirty="0" err="1"/>
              <a:t>Mux</a:t>
            </a:r>
            <a:r>
              <a:rPr lang="en-US" dirty="0"/>
              <a:t> schematic for write</a:t>
            </a:r>
          </a:p>
        </p:txBody>
      </p:sp>
    </p:spTree>
    <p:extLst>
      <p:ext uri="{BB962C8B-B14F-4D97-AF65-F5344CB8AC3E}">
        <p14:creationId xmlns:p14="http://schemas.microsoft.com/office/powerpoint/2010/main" xmlns="" val="27607124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b="1" dirty="0">
                <a:solidFill>
                  <a:schemeClr val="bg1"/>
                </a:solidFill>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68190"/>
            <a:ext cx="12192000" cy="38981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sp>
        <p:nvSpPr>
          <p:cNvPr id="3" name="TextBox 2">
            <a:extLst>
              <a:ext uri="{FF2B5EF4-FFF2-40B4-BE49-F238E27FC236}">
                <a16:creationId xmlns:a16="http://schemas.microsoft.com/office/drawing/2014/main" xmlns="" id="{640369AD-EDBF-8CA8-ADE7-BA0C27B42E9D}"/>
              </a:ext>
            </a:extLst>
          </p:cNvPr>
          <p:cNvSpPr txBox="1"/>
          <p:nvPr/>
        </p:nvSpPr>
        <p:spPr>
          <a:xfrm>
            <a:off x="533400" y="676245"/>
            <a:ext cx="7696200"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Simulation result for Read and Write operation of Column Mux:</a:t>
            </a:r>
            <a:endParaRPr lang="en-IN" sz="2000" b="1" dirty="0"/>
          </a:p>
        </p:txBody>
      </p:sp>
      <p:pic>
        <p:nvPicPr>
          <p:cNvPr id="11" name="Picture 10">
            <a:extLst>
              <a:ext uri="{FF2B5EF4-FFF2-40B4-BE49-F238E27FC236}">
                <a16:creationId xmlns:a16="http://schemas.microsoft.com/office/drawing/2014/main" xmlns="" id="{12CC6637-025E-620A-E357-22A508BF36E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248402" y="1212476"/>
            <a:ext cx="5836920" cy="4449556"/>
          </a:xfrm>
          <a:prstGeom prst="rect">
            <a:avLst/>
          </a:prstGeom>
        </p:spPr>
      </p:pic>
      <p:pic>
        <p:nvPicPr>
          <p:cNvPr id="2" name="Picture 1">
            <a:extLst>
              <a:ext uri="{FF2B5EF4-FFF2-40B4-BE49-F238E27FC236}">
                <a16:creationId xmlns:a16="http://schemas.microsoft.com/office/drawing/2014/main" xmlns="" id="{7E97CF9A-2D50-A7D3-56A7-56EDB38F6B6D}"/>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43839" y="1204222"/>
            <a:ext cx="5715000" cy="4449556"/>
          </a:xfrm>
          <a:prstGeom prst="rect">
            <a:avLst/>
          </a:prstGeom>
        </p:spPr>
      </p:pic>
      <p:sp>
        <p:nvSpPr>
          <p:cNvPr id="5" name="TextBox 4">
            <a:extLst>
              <a:ext uri="{FF2B5EF4-FFF2-40B4-BE49-F238E27FC236}">
                <a16:creationId xmlns:a16="http://schemas.microsoft.com/office/drawing/2014/main" xmlns="" id="{34A10C23-3C0F-A0DA-CBFD-893951CB8E53}"/>
              </a:ext>
            </a:extLst>
          </p:cNvPr>
          <p:cNvSpPr txBox="1"/>
          <p:nvPr/>
        </p:nvSpPr>
        <p:spPr>
          <a:xfrm>
            <a:off x="457200" y="5733691"/>
            <a:ext cx="990600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Fig:</a:t>
            </a:r>
            <a:r>
              <a:rPr lang="en-IN" dirty="0">
                <a:latin typeface="Times New Roman" panose="02020603050405020304" pitchFamily="18" charset="0"/>
                <a:cs typeface="Times New Roman" panose="02020603050405020304" pitchFamily="18" charset="0"/>
              </a:rPr>
              <a:t> Read operation for column mux                                        </a:t>
            </a:r>
            <a:r>
              <a:rPr lang="en-IN" b="1" dirty="0">
                <a:latin typeface="Times New Roman" panose="02020603050405020304" pitchFamily="18" charset="0"/>
                <a:cs typeface="Times New Roman" panose="02020603050405020304" pitchFamily="18" charset="0"/>
              </a:rPr>
              <a:t>Fig: </a:t>
            </a:r>
            <a:r>
              <a:rPr lang="en-IN" dirty="0">
                <a:latin typeface="Times New Roman" panose="02020603050405020304" pitchFamily="18" charset="0"/>
                <a:cs typeface="Times New Roman" panose="02020603050405020304" pitchFamily="18" charset="0"/>
              </a:rPr>
              <a:t>Write operation for column mux</a:t>
            </a:r>
          </a:p>
        </p:txBody>
      </p:sp>
    </p:spTree>
    <p:extLst>
      <p:ext uri="{BB962C8B-B14F-4D97-AF65-F5344CB8AC3E}">
        <p14:creationId xmlns:p14="http://schemas.microsoft.com/office/powerpoint/2010/main" xmlns="" val="17587496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43200" y="456199"/>
            <a:ext cx="6705600"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 </a:t>
            </a:r>
            <a:endParaRPr lang="en-US" sz="2400" b="1" dirty="0">
              <a:latin typeface="Times New Roman" panose="02020603050405020304" pitchFamily="18" charset="0"/>
              <a:cs typeface="Times New Roman" panose="02020603050405020304" pitchFamily="18" charset="0"/>
            </a:endParaRPr>
          </a:p>
        </p:txBody>
      </p:sp>
      <p:sp>
        <p:nvSpPr>
          <p:cNvPr id="6" name="Rectangle 5"/>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7700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sp>
        <p:nvSpPr>
          <p:cNvPr id="5" name="TextBox 4">
            <a:extLst>
              <a:ext uri="{FF2B5EF4-FFF2-40B4-BE49-F238E27FC236}">
                <a16:creationId xmlns:a16="http://schemas.microsoft.com/office/drawing/2014/main" xmlns="" id="{2A528806-F9E2-9FA6-6F30-746FD8530643}"/>
              </a:ext>
            </a:extLst>
          </p:cNvPr>
          <p:cNvSpPr txBox="1"/>
          <p:nvPr/>
        </p:nvSpPr>
        <p:spPr>
          <a:xfrm>
            <a:off x="685800" y="609600"/>
            <a:ext cx="502920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Schematic Representation</a:t>
            </a:r>
            <a:r>
              <a:rPr lang="en-IN" sz="1800" b="1" dirty="0">
                <a:latin typeface="Times New Roman" panose="02020603050405020304" pitchFamily="18" charset="0"/>
                <a:cs typeface="Times New Roman" panose="02020603050405020304" pitchFamily="18" charset="0"/>
              </a:rPr>
              <a:t> of </a:t>
            </a:r>
            <a:r>
              <a:rPr lang="en-IN" b="1" dirty="0">
                <a:latin typeface="Times New Roman" panose="02020603050405020304" pitchFamily="18" charset="0"/>
                <a:cs typeface="Times New Roman" panose="02020603050405020304" pitchFamily="18" charset="0"/>
              </a:rPr>
              <a:t> Column Decoder</a:t>
            </a:r>
          </a:p>
        </p:txBody>
      </p:sp>
      <p:pic>
        <p:nvPicPr>
          <p:cNvPr id="8" name="Picture 7" descr="2_4_decoder.png"/>
          <p:cNvPicPr>
            <a:picLocks noChangeAspect="1"/>
          </p:cNvPicPr>
          <p:nvPr/>
        </p:nvPicPr>
        <p:blipFill>
          <a:blip r:embed="rId3" cstate="print"/>
          <a:stretch>
            <a:fillRect/>
          </a:stretch>
        </p:blipFill>
        <p:spPr>
          <a:xfrm>
            <a:off x="5562600" y="1143000"/>
            <a:ext cx="6140530" cy="3505200"/>
          </a:xfrm>
          <a:prstGeom prst="rect">
            <a:avLst/>
          </a:prstGeom>
        </p:spPr>
      </p:pic>
      <p:pic>
        <p:nvPicPr>
          <p:cNvPr id="10" name="Picture 9" descr="Column_decoder.png"/>
          <p:cNvPicPr>
            <a:picLocks noChangeAspect="1"/>
          </p:cNvPicPr>
          <p:nvPr/>
        </p:nvPicPr>
        <p:blipFill>
          <a:blip r:embed="rId4" cstate="print"/>
          <a:srcRect l="22821" t="18227" r="27462" b="8864"/>
          <a:stretch>
            <a:fillRect/>
          </a:stretch>
        </p:blipFill>
        <p:spPr>
          <a:xfrm>
            <a:off x="762000" y="1143000"/>
            <a:ext cx="4648200" cy="3505200"/>
          </a:xfrm>
          <a:prstGeom prst="rect">
            <a:avLst/>
          </a:prstGeom>
        </p:spPr>
      </p:pic>
      <p:sp>
        <p:nvSpPr>
          <p:cNvPr id="11" name="TextBox 10"/>
          <p:cNvSpPr txBox="1"/>
          <p:nvPr/>
        </p:nvSpPr>
        <p:spPr>
          <a:xfrm>
            <a:off x="730330" y="4962435"/>
            <a:ext cx="10972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column decoder is responsible for selecting a specific column mux of the SRAM array based on the address         provided.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takes a binary address input and decodes it into a set of control signals, each of which corresponds to a particular column of an array.</a:t>
            </a:r>
          </a:p>
        </p:txBody>
      </p:sp>
    </p:spTree>
    <p:extLst>
      <p:ext uri="{BB962C8B-B14F-4D97-AF65-F5344CB8AC3E}">
        <p14:creationId xmlns:p14="http://schemas.microsoft.com/office/powerpoint/2010/main" xmlns="" val="9028320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b="1" dirty="0">
                <a:solidFill>
                  <a:schemeClr val="bg1"/>
                </a:solidFill>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68190"/>
            <a:ext cx="12192000" cy="38981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mc:AlternateContent xmlns:mc="http://schemas.openxmlformats.org/markup-compatibility/2006">
        <mc:Choice xmlns:p14="http://schemas.microsoft.com/office/powerpoint/2010/main" xmlns="" Requires="p14">
          <p:contentPart p14:bwMode="auto" r:id="rId3">
            <p14:nvContentPartPr>
              <p14:cNvPr id="26" name="Ink 25">
                <a:extLst>
                  <a:ext uri="{FF2B5EF4-FFF2-40B4-BE49-F238E27FC236}">
                    <a16:creationId xmlns:a16="http://schemas.microsoft.com/office/drawing/2014/main" id="{3F8B4A1F-6548-5150-D816-7942913ED4C9}"/>
                  </a:ext>
                </a:extLst>
              </p14:cNvPr>
              <p14:cNvContentPartPr/>
              <p14:nvPr/>
            </p14:nvContentPartPr>
            <p14:xfrm>
              <a:off x="5628441" y="1148357"/>
              <a:ext cx="360" cy="360"/>
            </p14:xfrm>
          </p:contentPart>
        </mc:Choice>
        <mc:Fallback>
          <p:pic>
            <p:nvPicPr>
              <p:cNvPr id="26" name="Ink 25">
                <a:extLst>
                  <a:ext uri="{FF2B5EF4-FFF2-40B4-BE49-F238E27FC236}">
                    <a16:creationId xmlns:p14="http://schemas.microsoft.com/office/powerpoint/2010/main" xmlns="" xmlns:a16="http://schemas.microsoft.com/office/drawing/2014/main" id="{3F8B4A1F-6548-5150-D816-7942913ED4C9}"/>
                  </a:ext>
                </a:extLst>
              </p:cNvPr>
              <p:cNvPicPr/>
              <p:nvPr/>
            </p:nvPicPr>
            <p:blipFill>
              <a:blip r:embed="rId4"/>
              <a:stretch>
                <a:fillRect/>
              </a:stretch>
            </p:blipFill>
            <p:spPr>
              <a:xfrm>
                <a:off x="5624121" y="1144037"/>
                <a:ext cx="9000" cy="9000"/>
              </a:xfrm>
              <a:prstGeom prst="rect">
                <a:avLst/>
              </a:prstGeom>
            </p:spPr>
          </p:pic>
        </mc:Fallback>
      </mc:AlternateContent>
      <p:sp>
        <p:nvSpPr>
          <p:cNvPr id="34" name="TextBox 33">
            <a:extLst>
              <a:ext uri="{FF2B5EF4-FFF2-40B4-BE49-F238E27FC236}">
                <a16:creationId xmlns:a16="http://schemas.microsoft.com/office/drawing/2014/main" xmlns="" id="{080CB827-C65A-54D9-AA78-60EE1E891498}"/>
              </a:ext>
            </a:extLst>
          </p:cNvPr>
          <p:cNvSpPr txBox="1"/>
          <p:nvPr/>
        </p:nvSpPr>
        <p:spPr>
          <a:xfrm>
            <a:off x="304800" y="579491"/>
            <a:ext cx="6184638"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Design and implementation of</a:t>
            </a:r>
            <a:r>
              <a:rPr lang="en-IN" sz="2000" b="1" dirty="0"/>
              <a:t> </a:t>
            </a:r>
            <a:r>
              <a:rPr lang="en-IN" sz="2000" b="1" dirty="0">
                <a:latin typeface="Times New Roman" panose="02020603050405020304" pitchFamily="18" charset="0"/>
                <a:cs typeface="Times New Roman" panose="02020603050405020304" pitchFamily="18" charset="0"/>
              </a:rPr>
              <a:t>1kb SRAM memory </a:t>
            </a:r>
          </a:p>
        </p:txBody>
      </p:sp>
      <p:pic>
        <p:nvPicPr>
          <p:cNvPr id="5" name="Picture 4">
            <a:extLst>
              <a:ext uri="{FF2B5EF4-FFF2-40B4-BE49-F238E27FC236}">
                <a16:creationId xmlns:a16="http://schemas.microsoft.com/office/drawing/2014/main" xmlns="" id="{6FCC6764-0835-6543-72A3-3B170666A01D}"/>
              </a:ext>
            </a:extLst>
          </p:cNvPr>
          <p:cNvPicPr>
            <a:picLocks noChangeAspect="1"/>
          </p:cNvPicPr>
          <p:nvPr/>
        </p:nvPicPr>
        <p:blipFill rotWithShape="1">
          <a:blip r:embed="rId5" cstate="print">
            <a:extLst>
              <a:ext uri="{28A0092B-C50C-407E-A947-70E740481C1C}">
                <a14:useLocalDpi xmlns:a14="http://schemas.microsoft.com/office/drawing/2010/main" xmlns="" val="0"/>
              </a:ext>
            </a:extLst>
          </a:blip>
          <a:srcRect l="26915" r="25614"/>
          <a:stretch/>
        </p:blipFill>
        <p:spPr>
          <a:xfrm>
            <a:off x="304800" y="1026067"/>
            <a:ext cx="6324600" cy="5252442"/>
          </a:xfrm>
          <a:prstGeom prst="rect">
            <a:avLst/>
          </a:prstGeom>
        </p:spPr>
      </p:pic>
      <p:sp>
        <p:nvSpPr>
          <p:cNvPr id="3" name="TextBox 2">
            <a:extLst>
              <a:ext uri="{FF2B5EF4-FFF2-40B4-BE49-F238E27FC236}">
                <a16:creationId xmlns:a16="http://schemas.microsoft.com/office/drawing/2014/main" xmlns="" id="{CBCE40D7-948A-F861-C40E-4C000B29735A}"/>
              </a:ext>
            </a:extLst>
          </p:cNvPr>
          <p:cNvSpPr txBox="1"/>
          <p:nvPr/>
        </p:nvSpPr>
        <p:spPr>
          <a:xfrm>
            <a:off x="7315200" y="1524000"/>
            <a:ext cx="3657600"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Figure shows the complete schematic of 1kb SRAM cell with its peripheral circuits.</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1kb SRAM memory have the aspect ratio of 32*32.</a:t>
            </a:r>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5375059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b="1" dirty="0">
                <a:solidFill>
                  <a:schemeClr val="bg1"/>
                </a:solidFill>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68190"/>
            <a:ext cx="12192000" cy="38981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mc:AlternateContent xmlns:mc="http://schemas.openxmlformats.org/markup-compatibility/2006">
        <mc:Choice xmlns:p14="http://schemas.microsoft.com/office/powerpoint/2010/main" xmlns="" Requires="p14">
          <p:contentPart p14:bwMode="auto" r:id="rId3">
            <p14:nvContentPartPr>
              <p14:cNvPr id="26" name="Ink 25">
                <a:extLst>
                  <a:ext uri="{FF2B5EF4-FFF2-40B4-BE49-F238E27FC236}">
                    <a16:creationId xmlns:a16="http://schemas.microsoft.com/office/drawing/2014/main" id="{3F8B4A1F-6548-5150-D816-7942913ED4C9}"/>
                  </a:ext>
                </a:extLst>
              </p14:cNvPr>
              <p14:cNvContentPartPr/>
              <p14:nvPr/>
            </p14:nvContentPartPr>
            <p14:xfrm>
              <a:off x="5628441" y="1148357"/>
              <a:ext cx="360" cy="360"/>
            </p14:xfrm>
          </p:contentPart>
        </mc:Choice>
        <mc:Fallback>
          <p:pic>
            <p:nvPicPr>
              <p:cNvPr id="26" name="Ink 25">
                <a:extLst>
                  <a:ext uri="{FF2B5EF4-FFF2-40B4-BE49-F238E27FC236}">
                    <a16:creationId xmlns:p14="http://schemas.microsoft.com/office/powerpoint/2010/main" xmlns="" xmlns:a16="http://schemas.microsoft.com/office/drawing/2014/main" id="{3F8B4A1F-6548-5150-D816-7942913ED4C9}"/>
                  </a:ext>
                </a:extLst>
              </p:cNvPr>
              <p:cNvPicPr/>
              <p:nvPr/>
            </p:nvPicPr>
            <p:blipFill>
              <a:blip r:embed="rId4"/>
              <a:stretch>
                <a:fillRect/>
              </a:stretch>
            </p:blipFill>
            <p:spPr>
              <a:xfrm>
                <a:off x="5624121" y="1144037"/>
                <a:ext cx="9000" cy="9000"/>
              </a:xfrm>
              <a:prstGeom prst="rect">
                <a:avLst/>
              </a:prstGeom>
            </p:spPr>
          </p:pic>
        </mc:Fallback>
      </mc:AlternateContent>
      <p:sp>
        <p:nvSpPr>
          <p:cNvPr id="34" name="TextBox 33">
            <a:extLst>
              <a:ext uri="{FF2B5EF4-FFF2-40B4-BE49-F238E27FC236}">
                <a16:creationId xmlns:a16="http://schemas.microsoft.com/office/drawing/2014/main" xmlns="" id="{080CB827-C65A-54D9-AA78-60EE1E891498}"/>
              </a:ext>
            </a:extLst>
          </p:cNvPr>
          <p:cNvSpPr txBox="1"/>
          <p:nvPr/>
        </p:nvSpPr>
        <p:spPr>
          <a:xfrm>
            <a:off x="304800" y="533400"/>
            <a:ext cx="510540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Simulation results of</a:t>
            </a:r>
            <a:r>
              <a:rPr lang="en-IN" sz="2000" b="1" dirty="0"/>
              <a:t> </a:t>
            </a:r>
            <a:r>
              <a:rPr lang="en-IN" sz="2000" b="1" dirty="0">
                <a:latin typeface="Times New Roman" panose="02020603050405020304" pitchFamily="18" charset="0"/>
                <a:cs typeface="Times New Roman" panose="02020603050405020304" pitchFamily="18" charset="0"/>
              </a:rPr>
              <a:t>1kb SRAM memory </a:t>
            </a:r>
          </a:p>
        </p:txBody>
      </p:sp>
      <p:pic>
        <p:nvPicPr>
          <p:cNvPr id="9" name="Picture 8" descr="1kb_wf2.png"/>
          <p:cNvPicPr>
            <a:picLocks noChangeAspect="1"/>
          </p:cNvPicPr>
          <p:nvPr/>
        </p:nvPicPr>
        <p:blipFill>
          <a:blip r:embed="rId5" cstate="print"/>
          <a:stretch>
            <a:fillRect/>
          </a:stretch>
        </p:blipFill>
        <p:spPr>
          <a:xfrm>
            <a:off x="0" y="990600"/>
            <a:ext cx="12192000" cy="5486400"/>
          </a:xfrm>
          <a:prstGeom prst="rect">
            <a:avLst/>
          </a:prstGeom>
        </p:spPr>
      </p:pic>
    </p:spTree>
    <p:extLst>
      <p:ext uri="{BB962C8B-B14F-4D97-AF65-F5344CB8AC3E}">
        <p14:creationId xmlns:p14="http://schemas.microsoft.com/office/powerpoint/2010/main" xmlns="" val="24656649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90800" y="476190"/>
            <a:ext cx="6705600"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 </a:t>
            </a:r>
          </a:p>
        </p:txBody>
      </p:sp>
      <p:sp>
        <p:nvSpPr>
          <p:cNvPr id="6" name="Rectangle 5"/>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7700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sp>
        <p:nvSpPr>
          <p:cNvPr id="3" name="TextBox 2">
            <a:extLst>
              <a:ext uri="{FF2B5EF4-FFF2-40B4-BE49-F238E27FC236}">
                <a16:creationId xmlns:a16="http://schemas.microsoft.com/office/drawing/2014/main" xmlns="" id="{0BF432F7-3C47-960C-7D55-932CAAF0CCBC}"/>
              </a:ext>
            </a:extLst>
          </p:cNvPr>
          <p:cNvSpPr txBox="1"/>
          <p:nvPr/>
        </p:nvSpPr>
        <p:spPr>
          <a:xfrm>
            <a:off x="114300" y="1396258"/>
            <a:ext cx="11658600" cy="400110"/>
          </a:xfrm>
          <a:prstGeom prst="rect">
            <a:avLst/>
          </a:prstGeom>
          <a:noFill/>
        </p:spPr>
        <p:txBody>
          <a:bodyPr wrap="square">
            <a:spAutoFit/>
          </a:bodyPr>
          <a:lstStyle/>
          <a:p>
            <a:r>
              <a:rPr lang="en-IN" sz="2000" dirty="0"/>
              <a:t> </a:t>
            </a:r>
          </a:p>
        </p:txBody>
      </p:sp>
      <p:graphicFrame>
        <p:nvGraphicFramePr>
          <p:cNvPr id="9" name="Table 8">
            <a:extLst>
              <a:ext uri="{FF2B5EF4-FFF2-40B4-BE49-F238E27FC236}">
                <a16:creationId xmlns:a16="http://schemas.microsoft.com/office/drawing/2014/main" xmlns="" id="{8F03F388-DBDB-CB45-6335-7C0114C128EE}"/>
              </a:ext>
            </a:extLst>
          </p:cNvPr>
          <p:cNvGraphicFramePr>
            <a:graphicFrameLocks noGrp="1"/>
          </p:cNvGraphicFramePr>
          <p:nvPr>
            <p:extLst>
              <p:ext uri="{D42A27DB-BD31-4B8C-83A1-F6EECF244321}">
                <p14:modId xmlns:p14="http://schemas.microsoft.com/office/powerpoint/2010/main" xmlns="" val="841403970"/>
              </p:ext>
            </p:extLst>
          </p:nvPr>
        </p:nvGraphicFramePr>
        <p:xfrm>
          <a:off x="2209800" y="1796368"/>
          <a:ext cx="7238996" cy="1860410"/>
        </p:xfrm>
        <a:graphic>
          <a:graphicData uri="http://schemas.openxmlformats.org/drawingml/2006/table">
            <a:tbl>
              <a:tblPr firstRow="1" bandRow="1">
                <a:tableStyleId>{5C22544A-7EE6-4342-B048-85BDC9FD1C3A}</a:tableStyleId>
              </a:tblPr>
              <a:tblGrid>
                <a:gridCol w="1858311">
                  <a:extLst>
                    <a:ext uri="{9D8B030D-6E8A-4147-A177-3AD203B41FA5}">
                      <a16:colId xmlns:a16="http://schemas.microsoft.com/office/drawing/2014/main" xmlns="" val="551034041"/>
                    </a:ext>
                  </a:extLst>
                </a:gridCol>
                <a:gridCol w="1923363">
                  <a:extLst>
                    <a:ext uri="{9D8B030D-6E8A-4147-A177-3AD203B41FA5}">
                      <a16:colId xmlns:a16="http://schemas.microsoft.com/office/drawing/2014/main" xmlns="" val="3202279548"/>
                    </a:ext>
                  </a:extLst>
                </a:gridCol>
                <a:gridCol w="1728661">
                  <a:extLst>
                    <a:ext uri="{9D8B030D-6E8A-4147-A177-3AD203B41FA5}">
                      <a16:colId xmlns:a16="http://schemas.microsoft.com/office/drawing/2014/main" xmlns="" val="3837721785"/>
                    </a:ext>
                  </a:extLst>
                </a:gridCol>
                <a:gridCol w="1728661">
                  <a:extLst>
                    <a:ext uri="{9D8B030D-6E8A-4147-A177-3AD203B41FA5}">
                      <a16:colId xmlns:a16="http://schemas.microsoft.com/office/drawing/2014/main" xmlns="" val="1009726052"/>
                    </a:ext>
                  </a:extLst>
                </a:gridCol>
              </a:tblGrid>
              <a:tr h="651934">
                <a:tc>
                  <a:txBody>
                    <a:bodyPr/>
                    <a:lstStyle/>
                    <a:p>
                      <a:r>
                        <a:rPr lang="en-IN" dirty="0">
                          <a:latin typeface="Times New Roman" panose="02020603050405020304" pitchFamily="18" charset="0"/>
                          <a:cs typeface="Times New Roman" panose="02020603050405020304" pitchFamily="18" charset="0"/>
                        </a:rPr>
                        <a:t>Delay</a:t>
                      </a:r>
                    </a:p>
                  </a:txBody>
                  <a:tcPr/>
                </a:tc>
                <a:tc>
                  <a:txBody>
                    <a:bodyPr/>
                    <a:lstStyle/>
                    <a:p>
                      <a:r>
                        <a:rPr lang="en-IN" dirty="0">
                          <a:latin typeface="Times New Roman" panose="02020603050405020304" pitchFamily="18" charset="0"/>
                          <a:cs typeface="Times New Roman" panose="02020603050405020304" pitchFamily="18" charset="0"/>
                        </a:rPr>
                        <a:t>Proposed Design</a:t>
                      </a:r>
                    </a:p>
                  </a:txBody>
                  <a:tcPr/>
                </a:tc>
                <a:tc>
                  <a:txBody>
                    <a:bodyPr/>
                    <a:lstStyle/>
                    <a:p>
                      <a:r>
                        <a:rPr lang="en-IN" dirty="0"/>
                        <a:t>Ref [5]</a:t>
                      </a:r>
                    </a:p>
                  </a:txBody>
                  <a:tcPr/>
                </a:tc>
                <a:tc>
                  <a:txBody>
                    <a:bodyPr/>
                    <a:lstStyle/>
                    <a:p>
                      <a:r>
                        <a:rPr lang="en-IN" dirty="0"/>
                        <a:t>Ref [7]</a:t>
                      </a:r>
                    </a:p>
                  </a:txBody>
                  <a:tcPr/>
                </a:tc>
                <a:extLst>
                  <a:ext uri="{0D108BD9-81ED-4DB2-BD59-A6C34878D82A}">
                    <a16:rowId xmlns:a16="http://schemas.microsoft.com/office/drawing/2014/main" xmlns="" val="114919593"/>
                  </a:ext>
                </a:extLst>
              </a:tr>
              <a:tr h="685800">
                <a:tc>
                  <a:txBody>
                    <a:bodyPr/>
                    <a:lstStyle/>
                    <a:p>
                      <a:r>
                        <a:rPr lang="en-US" dirty="0">
                          <a:latin typeface="Times New Roman" panose="02020603050405020304" pitchFamily="18" charset="0"/>
                          <a:cs typeface="Times New Roman" panose="02020603050405020304" pitchFamily="18" charset="0"/>
                        </a:rPr>
                        <a:t>Read delay (</a:t>
                      </a:r>
                      <a:r>
                        <a:rPr lang="en-US" dirty="0" err="1">
                          <a:latin typeface="Times New Roman" panose="02020603050405020304" pitchFamily="18" charset="0"/>
                          <a:cs typeface="Times New Roman" panose="02020603050405020304" pitchFamily="18" charset="0"/>
                        </a:rPr>
                        <a:t>ps</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29.4</a:t>
                      </a:r>
                    </a:p>
                  </a:txBody>
                  <a:tcPr/>
                </a:tc>
                <a:tc>
                  <a:txBody>
                    <a:bodyPr/>
                    <a:lstStyle/>
                    <a:p>
                      <a:r>
                        <a:rPr lang="en-IN" dirty="0"/>
                        <a:t>267.3</a:t>
                      </a:r>
                    </a:p>
                  </a:txBody>
                  <a:tcPr/>
                </a:tc>
                <a:tc>
                  <a:txBody>
                    <a:bodyPr/>
                    <a:lstStyle/>
                    <a:p>
                      <a:r>
                        <a:rPr lang="en-IN" dirty="0"/>
                        <a:t>170</a:t>
                      </a:r>
                    </a:p>
                  </a:txBody>
                  <a:tcPr/>
                </a:tc>
                <a:extLst>
                  <a:ext uri="{0D108BD9-81ED-4DB2-BD59-A6C34878D82A}">
                    <a16:rowId xmlns:a16="http://schemas.microsoft.com/office/drawing/2014/main" xmlns="" val="1423173411"/>
                  </a:ext>
                </a:extLst>
              </a:tr>
              <a:tr h="522676">
                <a:tc>
                  <a:txBody>
                    <a:bodyPr/>
                    <a:lstStyle/>
                    <a:p>
                      <a:r>
                        <a:rPr lang="en-US" dirty="0">
                          <a:latin typeface="Times New Roman" panose="02020603050405020304" pitchFamily="18" charset="0"/>
                          <a:cs typeface="Times New Roman" panose="02020603050405020304" pitchFamily="18" charset="0"/>
                        </a:rPr>
                        <a:t>Write delay (</a:t>
                      </a:r>
                      <a:r>
                        <a:rPr lang="en-US" dirty="0" err="1">
                          <a:latin typeface="Times New Roman" panose="02020603050405020304" pitchFamily="18" charset="0"/>
                          <a:cs typeface="Times New Roman" panose="02020603050405020304" pitchFamily="18" charset="0"/>
                        </a:rPr>
                        <a:t>ps</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15</a:t>
                      </a:r>
                    </a:p>
                  </a:txBody>
                  <a:tcPr/>
                </a:tc>
                <a:tc>
                  <a:txBody>
                    <a:bodyPr/>
                    <a:lstStyle/>
                    <a:p>
                      <a:r>
                        <a:rPr lang="en-IN" dirty="0"/>
                        <a:t>156.3</a:t>
                      </a:r>
                    </a:p>
                  </a:txBody>
                  <a:tcPr/>
                </a:tc>
                <a:tc>
                  <a:txBody>
                    <a:bodyPr/>
                    <a:lstStyle/>
                    <a:p>
                      <a:r>
                        <a:rPr lang="en-IN" dirty="0"/>
                        <a:t>180</a:t>
                      </a:r>
                    </a:p>
                  </a:txBody>
                  <a:tcPr/>
                </a:tc>
                <a:extLst>
                  <a:ext uri="{0D108BD9-81ED-4DB2-BD59-A6C34878D82A}">
                    <a16:rowId xmlns:a16="http://schemas.microsoft.com/office/drawing/2014/main" xmlns="" val="3327596566"/>
                  </a:ext>
                </a:extLst>
              </a:tr>
            </a:tbl>
          </a:graphicData>
        </a:graphic>
      </p:graphicFrame>
      <p:sp>
        <p:nvSpPr>
          <p:cNvPr id="5" name="TextBox 4">
            <a:extLst>
              <a:ext uri="{FF2B5EF4-FFF2-40B4-BE49-F238E27FC236}">
                <a16:creationId xmlns:a16="http://schemas.microsoft.com/office/drawing/2014/main" xmlns="" id="{F0C13A72-2CD4-C3DA-0D2A-54EB8584789C}"/>
              </a:ext>
            </a:extLst>
          </p:cNvPr>
          <p:cNvSpPr txBox="1"/>
          <p:nvPr/>
        </p:nvSpPr>
        <p:spPr>
          <a:xfrm>
            <a:off x="2133600" y="1345288"/>
            <a:ext cx="708660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 Table 1: Comparison of  Delays</a:t>
            </a:r>
          </a:p>
        </p:txBody>
      </p:sp>
      <p:sp>
        <p:nvSpPr>
          <p:cNvPr id="2" name="TextBox 1">
            <a:extLst>
              <a:ext uri="{FF2B5EF4-FFF2-40B4-BE49-F238E27FC236}">
                <a16:creationId xmlns:a16="http://schemas.microsoft.com/office/drawing/2014/main" xmlns="" id="{23F6CAD1-16B4-32DB-FF72-F6A97EFE300D}"/>
              </a:ext>
            </a:extLst>
          </p:cNvPr>
          <p:cNvSpPr txBox="1"/>
          <p:nvPr/>
        </p:nvSpPr>
        <p:spPr>
          <a:xfrm>
            <a:off x="3581400" y="627086"/>
            <a:ext cx="495300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OBSERVATIONS AND RESULTS</a:t>
            </a:r>
          </a:p>
        </p:txBody>
      </p:sp>
    </p:spTree>
    <p:extLst>
      <p:ext uri="{BB962C8B-B14F-4D97-AF65-F5344CB8AC3E}">
        <p14:creationId xmlns:p14="http://schemas.microsoft.com/office/powerpoint/2010/main" xmlns="" val="20578882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90800" y="476190"/>
            <a:ext cx="6705600"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 </a:t>
            </a:r>
          </a:p>
        </p:txBody>
      </p:sp>
      <p:sp>
        <p:nvSpPr>
          <p:cNvPr id="6" name="Rectangle 5"/>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7700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sp>
        <p:nvSpPr>
          <p:cNvPr id="3" name="TextBox 2">
            <a:extLst>
              <a:ext uri="{FF2B5EF4-FFF2-40B4-BE49-F238E27FC236}">
                <a16:creationId xmlns:a16="http://schemas.microsoft.com/office/drawing/2014/main" xmlns="" id="{0BF432F7-3C47-960C-7D55-932CAAF0CCBC}"/>
              </a:ext>
            </a:extLst>
          </p:cNvPr>
          <p:cNvSpPr txBox="1"/>
          <p:nvPr/>
        </p:nvSpPr>
        <p:spPr>
          <a:xfrm>
            <a:off x="114300" y="1227756"/>
            <a:ext cx="11658600" cy="400110"/>
          </a:xfrm>
          <a:prstGeom prst="rect">
            <a:avLst/>
          </a:prstGeom>
          <a:noFill/>
        </p:spPr>
        <p:txBody>
          <a:bodyPr wrap="square">
            <a:spAutoFit/>
          </a:bodyPr>
          <a:lstStyle/>
          <a:p>
            <a:r>
              <a:rPr lang="en-IN" sz="2000" dirty="0"/>
              <a:t> </a:t>
            </a:r>
          </a:p>
        </p:txBody>
      </p:sp>
      <p:sp>
        <p:nvSpPr>
          <p:cNvPr id="9" name="TextBox 8">
            <a:extLst>
              <a:ext uri="{FF2B5EF4-FFF2-40B4-BE49-F238E27FC236}">
                <a16:creationId xmlns:a16="http://schemas.microsoft.com/office/drawing/2014/main" xmlns="" id="{2B8BE9EE-5276-7E8F-2596-900B02B848E2}"/>
              </a:ext>
            </a:extLst>
          </p:cNvPr>
          <p:cNvSpPr txBox="1"/>
          <p:nvPr/>
        </p:nvSpPr>
        <p:spPr>
          <a:xfrm>
            <a:off x="266700" y="619712"/>
            <a:ext cx="590550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Analysis of Butterfly curve for read and write operation</a:t>
            </a:r>
          </a:p>
        </p:txBody>
      </p:sp>
      <p:pic>
        <p:nvPicPr>
          <p:cNvPr id="8" name="Picture 7">
            <a:extLst>
              <a:ext uri="{FF2B5EF4-FFF2-40B4-BE49-F238E27FC236}">
                <a16:creationId xmlns:a16="http://schemas.microsoft.com/office/drawing/2014/main" xmlns="" id="{3676E29B-2B40-CEFA-9572-77976A0F291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003323" y="1303272"/>
            <a:ext cx="5816292" cy="4220677"/>
          </a:xfrm>
          <a:prstGeom prst="rect">
            <a:avLst/>
          </a:prstGeom>
        </p:spPr>
      </p:pic>
      <p:pic>
        <p:nvPicPr>
          <p:cNvPr id="12" name="Picture 11">
            <a:extLst>
              <a:ext uri="{FF2B5EF4-FFF2-40B4-BE49-F238E27FC236}">
                <a16:creationId xmlns:a16="http://schemas.microsoft.com/office/drawing/2014/main" xmlns="" id="{F98B0B40-53DF-26C5-416F-FD9E3563B3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66700" y="1281149"/>
            <a:ext cx="5538761" cy="4391935"/>
          </a:xfrm>
          <a:prstGeom prst="rect">
            <a:avLst/>
          </a:prstGeom>
        </p:spPr>
      </p:pic>
      <p:sp>
        <p:nvSpPr>
          <p:cNvPr id="2" name="TextBox 1">
            <a:extLst>
              <a:ext uri="{FF2B5EF4-FFF2-40B4-BE49-F238E27FC236}">
                <a16:creationId xmlns:a16="http://schemas.microsoft.com/office/drawing/2014/main" xmlns="" id="{895FEBA2-FF17-3DE5-B915-364152271041}"/>
              </a:ext>
            </a:extLst>
          </p:cNvPr>
          <p:cNvSpPr txBox="1"/>
          <p:nvPr/>
        </p:nvSpPr>
        <p:spPr>
          <a:xfrm>
            <a:off x="1143000" y="5718265"/>
            <a:ext cx="975360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Read operation curve                                                                       Fig: Write operation curve</a:t>
            </a:r>
          </a:p>
        </p:txBody>
      </p:sp>
    </p:spTree>
    <p:extLst>
      <p:ext uri="{BB962C8B-B14F-4D97-AF65-F5344CB8AC3E}">
        <p14:creationId xmlns:p14="http://schemas.microsoft.com/office/powerpoint/2010/main" xmlns="" val="16490140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90800" y="476190"/>
            <a:ext cx="6705600"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 </a:t>
            </a:r>
          </a:p>
        </p:txBody>
      </p:sp>
      <p:sp>
        <p:nvSpPr>
          <p:cNvPr id="6" name="Rectangle 5"/>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7700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sp>
        <p:nvSpPr>
          <p:cNvPr id="3" name="TextBox 2">
            <a:extLst>
              <a:ext uri="{FF2B5EF4-FFF2-40B4-BE49-F238E27FC236}">
                <a16:creationId xmlns:a16="http://schemas.microsoft.com/office/drawing/2014/main" xmlns="" id="{0BF432F7-3C47-960C-7D55-932CAAF0CCBC}"/>
              </a:ext>
            </a:extLst>
          </p:cNvPr>
          <p:cNvSpPr txBox="1"/>
          <p:nvPr/>
        </p:nvSpPr>
        <p:spPr>
          <a:xfrm>
            <a:off x="114300" y="1227756"/>
            <a:ext cx="11658600" cy="400110"/>
          </a:xfrm>
          <a:prstGeom prst="rect">
            <a:avLst/>
          </a:prstGeom>
          <a:noFill/>
        </p:spPr>
        <p:txBody>
          <a:bodyPr wrap="square">
            <a:spAutoFit/>
          </a:bodyPr>
          <a:lstStyle/>
          <a:p>
            <a:r>
              <a:rPr lang="en-IN" sz="2000" dirty="0"/>
              <a:t> </a:t>
            </a:r>
          </a:p>
        </p:txBody>
      </p:sp>
      <p:sp>
        <p:nvSpPr>
          <p:cNvPr id="2" name="TextBox 1">
            <a:extLst>
              <a:ext uri="{FF2B5EF4-FFF2-40B4-BE49-F238E27FC236}">
                <a16:creationId xmlns:a16="http://schemas.microsoft.com/office/drawing/2014/main" xmlns="" id="{B2CBDF99-94FE-931F-D984-D6CCEBC61E18}"/>
              </a:ext>
            </a:extLst>
          </p:cNvPr>
          <p:cNvSpPr txBox="1"/>
          <p:nvPr/>
        </p:nvSpPr>
        <p:spPr>
          <a:xfrm>
            <a:off x="381000" y="460746"/>
            <a:ext cx="409575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Power analysis of 6T SRAM cell</a:t>
            </a:r>
            <a:endParaRPr lang="en-IN"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xmlns="" id="{D4594DD5-1826-A5C9-EB77-9DC28AB1476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133600" y="909824"/>
            <a:ext cx="6858000" cy="3481754"/>
          </a:xfrm>
          <a:prstGeom prst="rect">
            <a:avLst/>
          </a:prstGeom>
        </p:spPr>
      </p:pic>
      <p:sp>
        <p:nvSpPr>
          <p:cNvPr id="9" name="TextBox 8">
            <a:extLst>
              <a:ext uri="{FF2B5EF4-FFF2-40B4-BE49-F238E27FC236}">
                <a16:creationId xmlns:a16="http://schemas.microsoft.com/office/drawing/2014/main" xmlns="" id="{7884086B-2AEC-F10A-37C8-5EFDB595FDED}"/>
              </a:ext>
            </a:extLst>
          </p:cNvPr>
          <p:cNvSpPr txBox="1"/>
          <p:nvPr/>
        </p:nvSpPr>
        <p:spPr>
          <a:xfrm>
            <a:off x="4191000" y="4373154"/>
            <a:ext cx="281940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Power Analysis Graph</a:t>
            </a:r>
          </a:p>
        </p:txBody>
      </p:sp>
      <p:sp>
        <p:nvSpPr>
          <p:cNvPr id="12" name="TextBox 11">
            <a:extLst>
              <a:ext uri="{FF2B5EF4-FFF2-40B4-BE49-F238E27FC236}">
                <a16:creationId xmlns:a16="http://schemas.microsoft.com/office/drawing/2014/main" xmlns="" id="{923702F8-36D1-C9E5-B0CC-F6B6832BA653}"/>
              </a:ext>
            </a:extLst>
          </p:cNvPr>
          <p:cNvSpPr txBox="1"/>
          <p:nvPr/>
        </p:nvSpPr>
        <p:spPr>
          <a:xfrm>
            <a:off x="335280" y="4688916"/>
            <a:ext cx="11216639" cy="1754326"/>
          </a:xfrm>
          <a:prstGeom prst="rect">
            <a:avLst/>
          </a:prstGeom>
          <a:noFill/>
        </p:spPr>
        <p:txBody>
          <a:bodyPr wrap="square">
            <a:spAutoFit/>
          </a:bodyPr>
          <a:lstStyle/>
          <a:p>
            <a:r>
              <a:rPr lang="en-US" dirty="0"/>
              <a:t> </a:t>
            </a:r>
            <a:r>
              <a:rPr lang="en-US" b="1" dirty="0">
                <a:latin typeface="Times New Roman" panose="02020603050405020304" pitchFamily="18" charset="0"/>
                <a:cs typeface="Times New Roman" panose="02020603050405020304" pitchFamily="18" charset="0"/>
              </a:rPr>
              <a:t>Dynamic Power</a:t>
            </a:r>
            <a:r>
              <a:rPr lang="en-US" dirty="0">
                <a:latin typeface="Times New Roman" panose="02020603050405020304" pitchFamily="18" charset="0"/>
                <a:cs typeface="Times New Roman" panose="02020603050405020304" pitchFamily="18" charset="0"/>
              </a:rPr>
              <a:t>: This is the dominant power consumption during read and write operations. It occurs when transistors in the SRAM cell switch states.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Static Power</a:t>
            </a:r>
            <a:r>
              <a:rPr lang="en-US" dirty="0">
                <a:latin typeface="Times New Roman" panose="02020603050405020304" pitchFamily="18" charset="0"/>
                <a:cs typeface="Times New Roman" panose="02020603050405020304" pitchFamily="18" charset="0"/>
              </a:rPr>
              <a:t>: This is the leakage current that flows even when the SRAM is not actively reading or writing data. It's a continuous power drain.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626156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90800" y="476190"/>
            <a:ext cx="6705600"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 </a:t>
            </a:r>
          </a:p>
        </p:txBody>
      </p:sp>
      <p:sp>
        <p:nvSpPr>
          <p:cNvPr id="6" name="Rectangle 5"/>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7700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sp>
        <p:nvSpPr>
          <p:cNvPr id="3" name="TextBox 2">
            <a:extLst>
              <a:ext uri="{FF2B5EF4-FFF2-40B4-BE49-F238E27FC236}">
                <a16:creationId xmlns:a16="http://schemas.microsoft.com/office/drawing/2014/main" xmlns="" id="{0BF432F7-3C47-960C-7D55-932CAAF0CCBC}"/>
              </a:ext>
            </a:extLst>
          </p:cNvPr>
          <p:cNvSpPr txBox="1"/>
          <p:nvPr/>
        </p:nvSpPr>
        <p:spPr>
          <a:xfrm>
            <a:off x="-1371600" y="914400"/>
            <a:ext cx="11658600" cy="707886"/>
          </a:xfrm>
          <a:prstGeom prst="rect">
            <a:avLst/>
          </a:prstGeom>
          <a:noFill/>
        </p:spPr>
        <p:txBody>
          <a:bodyPr wrap="square">
            <a:spAutoFit/>
          </a:bodyPr>
          <a:lstStyle/>
          <a:p>
            <a:r>
              <a:rPr lang="en-IN" sz="2000" dirty="0"/>
              <a:t>                                                  </a:t>
            </a:r>
          </a:p>
          <a:p>
            <a:r>
              <a:rPr lang="en-IN" sz="2000" dirty="0"/>
              <a:t>                                                   </a:t>
            </a:r>
            <a:r>
              <a:rPr lang="en-IN" dirty="0">
                <a:latin typeface="Times New Roman" panose="02020603050405020304" pitchFamily="18" charset="0"/>
                <a:cs typeface="Times New Roman" panose="02020603050405020304" pitchFamily="18" charset="0"/>
              </a:rPr>
              <a:t>Table 2:  RESULTS</a:t>
            </a:r>
          </a:p>
        </p:txBody>
      </p:sp>
      <p:graphicFrame>
        <p:nvGraphicFramePr>
          <p:cNvPr id="5" name="Table 4">
            <a:extLst>
              <a:ext uri="{FF2B5EF4-FFF2-40B4-BE49-F238E27FC236}">
                <a16:creationId xmlns:a16="http://schemas.microsoft.com/office/drawing/2014/main" xmlns="" id="{5F9E3C22-003A-E691-B8D0-37B4C322CFCB}"/>
              </a:ext>
            </a:extLst>
          </p:cNvPr>
          <p:cNvGraphicFramePr>
            <a:graphicFrameLocks noGrp="1"/>
          </p:cNvGraphicFramePr>
          <p:nvPr>
            <p:extLst>
              <p:ext uri="{D42A27DB-BD31-4B8C-83A1-F6EECF244321}">
                <p14:modId xmlns:p14="http://schemas.microsoft.com/office/powerpoint/2010/main" xmlns="" val="3197306517"/>
              </p:ext>
            </p:extLst>
          </p:nvPr>
        </p:nvGraphicFramePr>
        <p:xfrm>
          <a:off x="1524000" y="1800520"/>
          <a:ext cx="9144000" cy="3685878"/>
        </p:xfrm>
        <a:graphic>
          <a:graphicData uri="http://schemas.openxmlformats.org/drawingml/2006/table">
            <a:tbl>
              <a:tblPr firstRow="1" bandRow="1">
                <a:tableStyleId>{21E4AEA4-8DFA-4A89-87EB-49C32662AFE0}</a:tableStyleId>
              </a:tblPr>
              <a:tblGrid>
                <a:gridCol w="4572000">
                  <a:extLst>
                    <a:ext uri="{9D8B030D-6E8A-4147-A177-3AD203B41FA5}">
                      <a16:colId xmlns:a16="http://schemas.microsoft.com/office/drawing/2014/main" xmlns="" val="1439239620"/>
                    </a:ext>
                  </a:extLst>
                </a:gridCol>
                <a:gridCol w="4572000">
                  <a:extLst>
                    <a:ext uri="{9D8B030D-6E8A-4147-A177-3AD203B41FA5}">
                      <a16:colId xmlns:a16="http://schemas.microsoft.com/office/drawing/2014/main" xmlns="" val="3115448478"/>
                    </a:ext>
                  </a:extLst>
                </a:gridCol>
              </a:tblGrid>
              <a:tr h="526554">
                <a:tc>
                  <a:txBody>
                    <a:bodyPr/>
                    <a:lstStyle/>
                    <a:p>
                      <a:r>
                        <a:rPr lang="en-IN" dirty="0"/>
                        <a:t>Parameters</a:t>
                      </a:r>
                    </a:p>
                  </a:txBody>
                  <a:tcPr/>
                </a:tc>
                <a:tc>
                  <a:txBody>
                    <a:bodyPr/>
                    <a:lstStyle/>
                    <a:p>
                      <a:r>
                        <a:rPr lang="en-IN" dirty="0"/>
                        <a:t>Values Obtained</a:t>
                      </a:r>
                    </a:p>
                  </a:txBody>
                  <a:tcPr/>
                </a:tc>
                <a:extLst>
                  <a:ext uri="{0D108BD9-81ED-4DB2-BD59-A6C34878D82A}">
                    <a16:rowId xmlns:a16="http://schemas.microsoft.com/office/drawing/2014/main" xmlns="" val="816755934"/>
                  </a:ext>
                </a:extLst>
              </a:tr>
              <a:tr h="526554">
                <a:tc>
                  <a:txBody>
                    <a:bodyPr/>
                    <a:lstStyle/>
                    <a:p>
                      <a:r>
                        <a:rPr lang="en-IN" dirty="0"/>
                        <a:t>Read Delay </a:t>
                      </a:r>
                    </a:p>
                  </a:txBody>
                  <a:tcPr/>
                </a:tc>
                <a:tc>
                  <a:txBody>
                    <a:bodyPr/>
                    <a:lstStyle/>
                    <a:p>
                      <a:r>
                        <a:rPr lang="en-IN" dirty="0"/>
                        <a:t>29.4ps</a:t>
                      </a:r>
                    </a:p>
                  </a:txBody>
                  <a:tcPr/>
                </a:tc>
                <a:extLst>
                  <a:ext uri="{0D108BD9-81ED-4DB2-BD59-A6C34878D82A}">
                    <a16:rowId xmlns:a16="http://schemas.microsoft.com/office/drawing/2014/main" xmlns="" val="124356130"/>
                  </a:ext>
                </a:extLst>
              </a:tr>
              <a:tr h="526554">
                <a:tc>
                  <a:txBody>
                    <a:bodyPr/>
                    <a:lstStyle/>
                    <a:p>
                      <a:r>
                        <a:rPr lang="en-IN" dirty="0"/>
                        <a:t>Write Delay</a:t>
                      </a:r>
                    </a:p>
                  </a:txBody>
                  <a:tcPr/>
                </a:tc>
                <a:tc>
                  <a:txBody>
                    <a:bodyPr/>
                    <a:lstStyle/>
                    <a:p>
                      <a:r>
                        <a:rPr lang="en-IN" dirty="0"/>
                        <a:t>15ps</a:t>
                      </a:r>
                    </a:p>
                  </a:txBody>
                  <a:tcPr/>
                </a:tc>
                <a:extLst>
                  <a:ext uri="{0D108BD9-81ED-4DB2-BD59-A6C34878D82A}">
                    <a16:rowId xmlns:a16="http://schemas.microsoft.com/office/drawing/2014/main" xmlns="" val="822461579"/>
                  </a:ext>
                </a:extLst>
              </a:tr>
              <a:tr h="526554">
                <a:tc>
                  <a:txBody>
                    <a:bodyPr/>
                    <a:lstStyle/>
                    <a:p>
                      <a:r>
                        <a:rPr lang="en-IN" dirty="0"/>
                        <a:t>Dynamic Power Dissipation</a:t>
                      </a:r>
                    </a:p>
                  </a:txBody>
                  <a:tcPr/>
                </a:tc>
                <a:tc>
                  <a:txBody>
                    <a:bodyPr/>
                    <a:lstStyle/>
                    <a:p>
                      <a:r>
                        <a:rPr lang="en-IN" dirty="0"/>
                        <a:t>82.231uW</a:t>
                      </a:r>
                    </a:p>
                  </a:txBody>
                  <a:tcPr/>
                </a:tc>
                <a:extLst>
                  <a:ext uri="{0D108BD9-81ED-4DB2-BD59-A6C34878D82A}">
                    <a16:rowId xmlns:a16="http://schemas.microsoft.com/office/drawing/2014/main" xmlns="" val="2204938126"/>
                  </a:ext>
                </a:extLst>
              </a:tr>
              <a:tr h="526554">
                <a:tc>
                  <a:txBody>
                    <a:bodyPr/>
                    <a:lstStyle/>
                    <a:p>
                      <a:r>
                        <a:rPr lang="en-IN" dirty="0"/>
                        <a:t>Static Power Dissipation</a:t>
                      </a:r>
                    </a:p>
                  </a:txBody>
                  <a:tcPr/>
                </a:tc>
                <a:tc>
                  <a:txBody>
                    <a:bodyPr/>
                    <a:lstStyle/>
                    <a:p>
                      <a:r>
                        <a:rPr lang="en-IN" dirty="0"/>
                        <a:t>36.617nW</a:t>
                      </a:r>
                    </a:p>
                  </a:txBody>
                  <a:tcPr/>
                </a:tc>
                <a:extLst>
                  <a:ext uri="{0D108BD9-81ED-4DB2-BD59-A6C34878D82A}">
                    <a16:rowId xmlns:a16="http://schemas.microsoft.com/office/drawing/2014/main" xmlns="" val="3212187413"/>
                  </a:ext>
                </a:extLst>
              </a:tr>
              <a:tr h="526554">
                <a:tc>
                  <a:txBody>
                    <a:bodyPr/>
                    <a:lstStyle/>
                    <a:p>
                      <a:r>
                        <a:rPr lang="en-IN" dirty="0"/>
                        <a:t>Write SNM</a:t>
                      </a:r>
                    </a:p>
                  </a:txBody>
                  <a:tcPr/>
                </a:tc>
                <a:tc>
                  <a:txBody>
                    <a:bodyPr/>
                    <a:lstStyle/>
                    <a:p>
                      <a:r>
                        <a:rPr lang="en-IN" dirty="0"/>
                        <a:t>1</a:t>
                      </a:r>
                      <a:r>
                        <a:rPr lang="en-IN" dirty="0" smtClean="0"/>
                        <a:t>95mV</a:t>
                      </a:r>
                      <a:endParaRPr lang="en-IN" dirty="0"/>
                    </a:p>
                  </a:txBody>
                  <a:tcPr/>
                </a:tc>
                <a:extLst>
                  <a:ext uri="{0D108BD9-81ED-4DB2-BD59-A6C34878D82A}">
                    <a16:rowId xmlns:a16="http://schemas.microsoft.com/office/drawing/2014/main" xmlns="" val="3149967784"/>
                  </a:ext>
                </a:extLst>
              </a:tr>
              <a:tr h="526554">
                <a:tc>
                  <a:txBody>
                    <a:bodyPr/>
                    <a:lstStyle/>
                    <a:p>
                      <a:r>
                        <a:rPr lang="en-IN" dirty="0"/>
                        <a:t>Read SNM</a:t>
                      </a:r>
                    </a:p>
                  </a:txBody>
                  <a:tcPr/>
                </a:tc>
                <a:tc>
                  <a:txBody>
                    <a:bodyPr/>
                    <a:lstStyle/>
                    <a:p>
                      <a:r>
                        <a:rPr lang="en-IN" dirty="0"/>
                        <a:t>70mV</a:t>
                      </a:r>
                    </a:p>
                  </a:txBody>
                  <a:tcPr/>
                </a:tc>
                <a:extLst>
                  <a:ext uri="{0D108BD9-81ED-4DB2-BD59-A6C34878D82A}">
                    <a16:rowId xmlns:a16="http://schemas.microsoft.com/office/drawing/2014/main" xmlns="" val="3511094024"/>
                  </a:ext>
                </a:extLst>
              </a:tr>
            </a:tbl>
          </a:graphicData>
        </a:graphic>
      </p:graphicFrame>
    </p:spTree>
    <p:extLst>
      <p:ext uri="{BB962C8B-B14F-4D97-AF65-F5344CB8AC3E}">
        <p14:creationId xmlns:p14="http://schemas.microsoft.com/office/powerpoint/2010/main" xmlns="" val="8620551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8400" y="614690"/>
            <a:ext cx="6705600"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CONCLUSION AND FUTURE WORK</a:t>
            </a:r>
          </a:p>
        </p:txBody>
      </p:sp>
      <p:sp>
        <p:nvSpPr>
          <p:cNvPr id="5" name="TextBox 4"/>
          <p:cNvSpPr txBox="1"/>
          <p:nvPr/>
        </p:nvSpPr>
        <p:spPr>
          <a:xfrm>
            <a:off x="228600" y="1371600"/>
            <a:ext cx="11734800" cy="4191981"/>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 performance analysis of 1kb Static Random-Access Memory is done in this proposed work using 1 bit 6T SRAM. </a:t>
            </a:r>
          </a:p>
          <a:p>
            <a:pPr marL="342900" indent="-342900" algn="just">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All the simulations were carried out utilizing cadence virtuoso tool using 90nm CMOS technology. The future works that can be conducted for manufacturing of 2kb ,1MB chip using designed 1-kb block. For that 1MB memory need to design using 1-kb block so that operating frequency will be near to 1kb design.</a:t>
            </a:r>
          </a:p>
          <a:p>
            <a:pPr marL="342900" indent="-342900" algn="just">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Attention to high speed is given and the utilization of 90nm CMOS technology posed unique challenges and opportunities, requiring a meticulous approach to transistor sizes, interconnect delays.</a:t>
            </a:r>
          </a:p>
          <a:p>
            <a:pPr marL="342900" indent="-342900" algn="just">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 The project also involved analysis of delay to ensure the memory array operates within specified speed requirements.</a:t>
            </a:r>
          </a:p>
        </p:txBody>
      </p:sp>
      <p:sp>
        <p:nvSpPr>
          <p:cNvPr id="6" name="Rectangle 5"/>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7700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spTree>
    <p:extLst>
      <p:ext uri="{BB962C8B-B14F-4D97-AF65-F5344CB8AC3E}">
        <p14:creationId xmlns:p14="http://schemas.microsoft.com/office/powerpoint/2010/main" xmlns="" val="28410346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0047"/>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7700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sp>
        <p:nvSpPr>
          <p:cNvPr id="2" name="object 2">
            <a:extLst>
              <a:ext uri="{FF2B5EF4-FFF2-40B4-BE49-F238E27FC236}">
                <a16:creationId xmlns:a16="http://schemas.microsoft.com/office/drawing/2014/main" xmlns="" id="{A4BC9BAC-55AE-D584-BCC8-0FA13325B7B2}"/>
              </a:ext>
            </a:extLst>
          </p:cNvPr>
          <p:cNvSpPr/>
          <p:nvPr/>
        </p:nvSpPr>
        <p:spPr>
          <a:xfrm>
            <a:off x="4569542" y="1125410"/>
            <a:ext cx="2740660" cy="350520"/>
          </a:xfrm>
          <a:custGeom>
            <a:avLst/>
            <a:gdLst/>
            <a:ahLst/>
            <a:cxnLst/>
            <a:rect l="l" t="t" r="r" b="b"/>
            <a:pathLst>
              <a:path w="2740659" h="350519">
                <a:moveTo>
                  <a:pt x="0" y="350519"/>
                </a:moveTo>
                <a:lnTo>
                  <a:pt x="2740152" y="350519"/>
                </a:lnTo>
              </a:path>
              <a:path w="2740659" h="350519">
                <a:moveTo>
                  <a:pt x="0" y="0"/>
                </a:moveTo>
                <a:lnTo>
                  <a:pt x="2740152" y="0"/>
                </a:lnTo>
              </a:path>
            </a:pathLst>
          </a:custGeom>
          <a:ln w="13716">
            <a:solidFill>
              <a:srgbClr val="FDC800"/>
            </a:solidFill>
          </a:ln>
        </p:spPr>
        <p:txBody>
          <a:bodyPr wrap="square" lIns="0" tIns="0" rIns="0" bIns="0" rtlCol="0"/>
          <a:lstStyle/>
          <a:p>
            <a:endParaRPr/>
          </a:p>
        </p:txBody>
      </p:sp>
      <p:sp>
        <p:nvSpPr>
          <p:cNvPr id="3" name="object 3">
            <a:extLst>
              <a:ext uri="{FF2B5EF4-FFF2-40B4-BE49-F238E27FC236}">
                <a16:creationId xmlns:a16="http://schemas.microsoft.com/office/drawing/2014/main" xmlns="" id="{77BB6CC4-45EA-EB6D-1B3B-9AA05BA7D30D}"/>
              </a:ext>
            </a:extLst>
          </p:cNvPr>
          <p:cNvSpPr txBox="1"/>
          <p:nvPr/>
        </p:nvSpPr>
        <p:spPr>
          <a:xfrm>
            <a:off x="4572000" y="1167003"/>
            <a:ext cx="2740660" cy="267335"/>
          </a:xfrm>
          <a:prstGeom prst="rect">
            <a:avLst/>
          </a:prstGeom>
        </p:spPr>
        <p:txBody>
          <a:bodyPr vert="horz" wrap="square" lIns="0" tIns="16510" rIns="0" bIns="0" rtlCol="0">
            <a:spAutoFit/>
          </a:bodyPr>
          <a:lstStyle/>
          <a:p>
            <a:pPr marL="12700">
              <a:lnSpc>
                <a:spcPct val="100000"/>
              </a:lnSpc>
              <a:spcBef>
                <a:spcPts val="130"/>
              </a:spcBef>
            </a:pPr>
            <a:r>
              <a:rPr sz="1550" b="1" spc="10" dirty="0">
                <a:latin typeface="Times New Roman"/>
                <a:cs typeface="Times New Roman"/>
              </a:rPr>
              <a:t>Department</a:t>
            </a:r>
            <a:r>
              <a:rPr sz="1550" b="1" spc="-30" dirty="0">
                <a:latin typeface="Times New Roman"/>
                <a:cs typeface="Times New Roman"/>
              </a:rPr>
              <a:t> </a:t>
            </a:r>
            <a:r>
              <a:rPr sz="1550" b="1" dirty="0">
                <a:latin typeface="Times New Roman"/>
                <a:cs typeface="Times New Roman"/>
              </a:rPr>
              <a:t>Vision</a:t>
            </a:r>
            <a:r>
              <a:rPr sz="1550" b="1" spc="-20" dirty="0">
                <a:latin typeface="Times New Roman"/>
                <a:cs typeface="Times New Roman"/>
              </a:rPr>
              <a:t> </a:t>
            </a:r>
            <a:r>
              <a:rPr sz="1550" b="1" spc="15" dirty="0">
                <a:latin typeface="Times New Roman"/>
                <a:cs typeface="Times New Roman"/>
              </a:rPr>
              <a:t>and</a:t>
            </a:r>
            <a:r>
              <a:rPr sz="1550" b="1" dirty="0">
                <a:latin typeface="Times New Roman"/>
                <a:cs typeface="Times New Roman"/>
              </a:rPr>
              <a:t> </a:t>
            </a:r>
            <a:r>
              <a:rPr sz="1550" b="1" spc="10" dirty="0">
                <a:latin typeface="Times New Roman"/>
                <a:cs typeface="Times New Roman"/>
              </a:rPr>
              <a:t>Mission</a:t>
            </a:r>
            <a:endParaRPr sz="1550" dirty="0">
              <a:latin typeface="Times New Roman"/>
              <a:cs typeface="Times New Roman"/>
            </a:endParaRPr>
          </a:p>
        </p:txBody>
      </p:sp>
      <p:sp>
        <p:nvSpPr>
          <p:cNvPr id="8" name="object 4">
            <a:extLst>
              <a:ext uri="{FF2B5EF4-FFF2-40B4-BE49-F238E27FC236}">
                <a16:creationId xmlns:a16="http://schemas.microsoft.com/office/drawing/2014/main" xmlns="" id="{25E16BD3-ADAA-DBB3-92BE-3F5D16833DE8}"/>
              </a:ext>
            </a:extLst>
          </p:cNvPr>
          <p:cNvSpPr txBox="1"/>
          <p:nvPr/>
        </p:nvSpPr>
        <p:spPr>
          <a:xfrm>
            <a:off x="1600200" y="1914700"/>
            <a:ext cx="8686800" cy="2062937"/>
          </a:xfrm>
          <a:prstGeom prst="rect">
            <a:avLst/>
          </a:prstGeom>
          <a:solidFill>
            <a:srgbClr val="F0F6D1"/>
          </a:solidFill>
          <a:ln w="7619">
            <a:solidFill>
              <a:srgbClr val="6D90A0"/>
            </a:solidFill>
          </a:ln>
        </p:spPr>
        <p:txBody>
          <a:bodyPr vert="horz" wrap="square" lIns="0" tIns="36195" rIns="0" bIns="0" rtlCol="0">
            <a:spAutoFit/>
          </a:bodyPr>
          <a:lstStyle/>
          <a:p>
            <a:pPr algn="ctr">
              <a:lnSpc>
                <a:spcPct val="100000"/>
              </a:lnSpc>
              <a:spcBef>
                <a:spcPts val="285"/>
              </a:spcBef>
            </a:pPr>
            <a:r>
              <a:rPr sz="1550" b="1" u="heavy" spc="15" dirty="0">
                <a:solidFill>
                  <a:srgbClr val="0070BF"/>
                </a:solidFill>
                <a:uFill>
                  <a:solidFill>
                    <a:srgbClr val="0070BF"/>
                  </a:solidFill>
                </a:uFill>
                <a:latin typeface="Times New Roman"/>
                <a:cs typeface="Times New Roman"/>
              </a:rPr>
              <a:t>PSOs</a:t>
            </a:r>
            <a:endParaRPr lang="en-IN" sz="1550" b="1" u="heavy" spc="15" dirty="0">
              <a:solidFill>
                <a:srgbClr val="0070BF"/>
              </a:solidFill>
              <a:uFill>
                <a:solidFill>
                  <a:srgbClr val="0070BF"/>
                </a:solidFill>
              </a:uFill>
              <a:latin typeface="Times New Roman"/>
              <a:cs typeface="Times New Roman"/>
            </a:endParaRPr>
          </a:p>
          <a:p>
            <a:pPr algn="ctr">
              <a:lnSpc>
                <a:spcPct val="100000"/>
              </a:lnSpc>
              <a:spcBef>
                <a:spcPts val="285"/>
              </a:spcBef>
            </a:pPr>
            <a:endParaRPr sz="1550" dirty="0">
              <a:latin typeface="Times New Roman"/>
              <a:cs typeface="Times New Roman"/>
            </a:endParaRPr>
          </a:p>
          <a:p>
            <a:pPr marL="328930" marR="76200" indent="-250190">
              <a:lnSpc>
                <a:spcPct val="101899"/>
              </a:lnSpc>
              <a:buFont typeface="Segoe UI Symbol"/>
              <a:buChar char="⮚"/>
              <a:tabLst>
                <a:tab pos="379730" algn="l"/>
              </a:tabLst>
            </a:pPr>
            <a:r>
              <a:rPr dirty="0"/>
              <a:t>	</a:t>
            </a:r>
            <a:r>
              <a:rPr sz="1600" spc="15" dirty="0">
                <a:solidFill>
                  <a:srgbClr val="262626"/>
                </a:solidFill>
                <a:latin typeface="Times New Roman"/>
                <a:cs typeface="Times New Roman"/>
              </a:rPr>
              <a:t>PSO1:</a:t>
            </a:r>
            <a:r>
              <a:rPr sz="1600" spc="375" dirty="0">
                <a:solidFill>
                  <a:srgbClr val="262626"/>
                </a:solidFill>
                <a:latin typeface="Times New Roman"/>
                <a:cs typeface="Times New Roman"/>
              </a:rPr>
              <a:t> </a:t>
            </a:r>
            <a:r>
              <a:rPr sz="1600" spc="15" dirty="0">
                <a:solidFill>
                  <a:srgbClr val="262626"/>
                </a:solidFill>
                <a:latin typeface="Times New Roman"/>
                <a:cs typeface="Times New Roman"/>
              </a:rPr>
              <a:t>The</a:t>
            </a:r>
            <a:r>
              <a:rPr sz="1600" spc="405" dirty="0">
                <a:solidFill>
                  <a:srgbClr val="262626"/>
                </a:solidFill>
                <a:latin typeface="Times New Roman"/>
                <a:cs typeface="Times New Roman"/>
              </a:rPr>
              <a:t> </a:t>
            </a:r>
            <a:r>
              <a:rPr sz="1600" spc="5" dirty="0">
                <a:solidFill>
                  <a:srgbClr val="262626"/>
                </a:solidFill>
                <a:latin typeface="Times New Roman"/>
                <a:cs typeface="Times New Roman"/>
              </a:rPr>
              <a:t>graduates</a:t>
            </a:r>
            <a:r>
              <a:rPr sz="1600" spc="395" dirty="0">
                <a:solidFill>
                  <a:srgbClr val="262626"/>
                </a:solidFill>
                <a:latin typeface="Times New Roman"/>
                <a:cs typeface="Times New Roman"/>
              </a:rPr>
              <a:t> </a:t>
            </a:r>
            <a:r>
              <a:rPr sz="1600" spc="5" dirty="0">
                <a:solidFill>
                  <a:srgbClr val="262626"/>
                </a:solidFill>
                <a:latin typeface="Times New Roman"/>
                <a:cs typeface="Times New Roman"/>
              </a:rPr>
              <a:t>will</a:t>
            </a:r>
            <a:r>
              <a:rPr sz="1600" spc="380" dirty="0">
                <a:solidFill>
                  <a:srgbClr val="262626"/>
                </a:solidFill>
                <a:latin typeface="Times New Roman"/>
                <a:cs typeface="Times New Roman"/>
              </a:rPr>
              <a:t> </a:t>
            </a:r>
            <a:r>
              <a:rPr sz="1600" spc="15" dirty="0">
                <a:solidFill>
                  <a:srgbClr val="262626"/>
                </a:solidFill>
                <a:latin typeface="Times New Roman"/>
                <a:cs typeface="Times New Roman"/>
              </a:rPr>
              <a:t>be</a:t>
            </a:r>
            <a:r>
              <a:rPr sz="1600" spc="400" dirty="0">
                <a:solidFill>
                  <a:srgbClr val="262626"/>
                </a:solidFill>
                <a:latin typeface="Times New Roman"/>
                <a:cs typeface="Times New Roman"/>
              </a:rPr>
              <a:t> </a:t>
            </a:r>
            <a:r>
              <a:rPr sz="1600" spc="10" dirty="0">
                <a:solidFill>
                  <a:srgbClr val="262626"/>
                </a:solidFill>
                <a:latin typeface="Times New Roman"/>
                <a:cs typeface="Times New Roman"/>
              </a:rPr>
              <a:t>able</a:t>
            </a:r>
            <a:r>
              <a:rPr sz="1600" spc="370" dirty="0">
                <a:solidFill>
                  <a:srgbClr val="262626"/>
                </a:solidFill>
                <a:latin typeface="Times New Roman"/>
                <a:cs typeface="Times New Roman"/>
              </a:rPr>
              <a:t> </a:t>
            </a:r>
            <a:r>
              <a:rPr sz="1600" spc="10" dirty="0">
                <a:solidFill>
                  <a:srgbClr val="262626"/>
                </a:solidFill>
                <a:latin typeface="Times New Roman"/>
                <a:cs typeface="Times New Roman"/>
              </a:rPr>
              <a:t>to</a:t>
            </a:r>
            <a:r>
              <a:rPr sz="1600" spc="395" dirty="0">
                <a:solidFill>
                  <a:srgbClr val="262626"/>
                </a:solidFill>
                <a:latin typeface="Times New Roman"/>
                <a:cs typeface="Times New Roman"/>
              </a:rPr>
              <a:t> </a:t>
            </a:r>
            <a:r>
              <a:rPr sz="1600" spc="10" dirty="0">
                <a:solidFill>
                  <a:srgbClr val="262626"/>
                </a:solidFill>
                <a:latin typeface="Times New Roman"/>
                <a:cs typeface="Times New Roman"/>
              </a:rPr>
              <a:t>apply</a:t>
            </a:r>
            <a:r>
              <a:rPr sz="1600" spc="395" dirty="0">
                <a:solidFill>
                  <a:srgbClr val="262626"/>
                </a:solidFill>
                <a:latin typeface="Times New Roman"/>
                <a:cs typeface="Times New Roman"/>
              </a:rPr>
              <a:t> </a:t>
            </a:r>
            <a:r>
              <a:rPr sz="1600" spc="5" dirty="0">
                <a:solidFill>
                  <a:srgbClr val="262626"/>
                </a:solidFill>
                <a:latin typeface="Times New Roman"/>
                <a:cs typeface="Times New Roman"/>
              </a:rPr>
              <a:t>the</a:t>
            </a:r>
            <a:r>
              <a:rPr sz="1600" spc="390" dirty="0">
                <a:solidFill>
                  <a:srgbClr val="262626"/>
                </a:solidFill>
                <a:latin typeface="Times New Roman"/>
                <a:cs typeface="Times New Roman"/>
              </a:rPr>
              <a:t> </a:t>
            </a:r>
            <a:r>
              <a:rPr sz="1600" spc="10" dirty="0">
                <a:solidFill>
                  <a:srgbClr val="262626"/>
                </a:solidFill>
                <a:latin typeface="Times New Roman"/>
                <a:cs typeface="Times New Roman"/>
              </a:rPr>
              <a:t>principles</a:t>
            </a:r>
            <a:r>
              <a:rPr sz="1600" spc="390" dirty="0">
                <a:solidFill>
                  <a:srgbClr val="262626"/>
                </a:solidFill>
                <a:latin typeface="Times New Roman"/>
                <a:cs typeface="Times New Roman"/>
              </a:rPr>
              <a:t> </a:t>
            </a:r>
            <a:r>
              <a:rPr sz="1600" spc="10" dirty="0">
                <a:solidFill>
                  <a:srgbClr val="262626"/>
                </a:solidFill>
                <a:latin typeface="Times New Roman"/>
                <a:cs typeface="Times New Roman"/>
              </a:rPr>
              <a:t>of</a:t>
            </a:r>
            <a:r>
              <a:rPr sz="1600" spc="375" dirty="0">
                <a:solidFill>
                  <a:srgbClr val="262626"/>
                </a:solidFill>
                <a:latin typeface="Times New Roman"/>
                <a:cs typeface="Times New Roman"/>
              </a:rPr>
              <a:t> </a:t>
            </a:r>
            <a:r>
              <a:rPr sz="1600" spc="5" dirty="0">
                <a:solidFill>
                  <a:srgbClr val="262626"/>
                </a:solidFill>
                <a:latin typeface="Times New Roman"/>
                <a:cs typeface="Times New Roman"/>
              </a:rPr>
              <a:t>Electronics </a:t>
            </a:r>
            <a:r>
              <a:rPr sz="1600" spc="-370" dirty="0">
                <a:solidFill>
                  <a:srgbClr val="262626"/>
                </a:solidFill>
                <a:latin typeface="Times New Roman"/>
                <a:cs typeface="Times New Roman"/>
              </a:rPr>
              <a:t> </a:t>
            </a:r>
            <a:r>
              <a:rPr sz="1600" spc="15" dirty="0">
                <a:solidFill>
                  <a:srgbClr val="262626"/>
                </a:solidFill>
                <a:latin typeface="Times New Roman"/>
                <a:cs typeface="Times New Roman"/>
              </a:rPr>
              <a:t>and</a:t>
            </a:r>
            <a:r>
              <a:rPr sz="1600" spc="-15" dirty="0">
                <a:solidFill>
                  <a:srgbClr val="262626"/>
                </a:solidFill>
                <a:latin typeface="Times New Roman"/>
                <a:cs typeface="Times New Roman"/>
              </a:rPr>
              <a:t> </a:t>
            </a:r>
            <a:r>
              <a:rPr sz="1600" spc="10" dirty="0">
                <a:solidFill>
                  <a:srgbClr val="262626"/>
                </a:solidFill>
                <a:latin typeface="Times New Roman"/>
                <a:cs typeface="Times New Roman"/>
              </a:rPr>
              <a:t>Communication</a:t>
            </a:r>
            <a:r>
              <a:rPr sz="1600" spc="-10" dirty="0">
                <a:solidFill>
                  <a:srgbClr val="262626"/>
                </a:solidFill>
                <a:latin typeface="Times New Roman"/>
                <a:cs typeface="Times New Roman"/>
              </a:rPr>
              <a:t> </a:t>
            </a:r>
            <a:r>
              <a:rPr sz="1600" spc="10" dirty="0">
                <a:solidFill>
                  <a:srgbClr val="262626"/>
                </a:solidFill>
                <a:latin typeface="Times New Roman"/>
                <a:cs typeface="Times New Roman"/>
              </a:rPr>
              <a:t>in</a:t>
            </a:r>
            <a:r>
              <a:rPr sz="1600" spc="-10" dirty="0">
                <a:solidFill>
                  <a:srgbClr val="262626"/>
                </a:solidFill>
                <a:latin typeface="Times New Roman"/>
                <a:cs typeface="Times New Roman"/>
              </a:rPr>
              <a:t> </a:t>
            </a:r>
            <a:r>
              <a:rPr sz="1600" spc="10" dirty="0">
                <a:solidFill>
                  <a:srgbClr val="262626"/>
                </a:solidFill>
                <a:latin typeface="Times New Roman"/>
                <a:cs typeface="Times New Roman"/>
              </a:rPr>
              <a:t>core</a:t>
            </a:r>
            <a:r>
              <a:rPr sz="1600" dirty="0">
                <a:solidFill>
                  <a:srgbClr val="262626"/>
                </a:solidFill>
                <a:latin typeface="Times New Roman"/>
                <a:cs typeface="Times New Roman"/>
              </a:rPr>
              <a:t> </a:t>
            </a:r>
            <a:r>
              <a:rPr sz="1600" spc="10" dirty="0">
                <a:solidFill>
                  <a:srgbClr val="262626"/>
                </a:solidFill>
                <a:latin typeface="Times New Roman"/>
                <a:cs typeface="Times New Roman"/>
              </a:rPr>
              <a:t>areas.</a:t>
            </a:r>
            <a:endParaRPr sz="1600" dirty="0">
              <a:latin typeface="Times New Roman"/>
              <a:cs typeface="Times New Roman"/>
            </a:endParaRPr>
          </a:p>
          <a:p>
            <a:pPr marL="328930" marR="76200" indent="-250190">
              <a:lnSpc>
                <a:spcPts val="1900"/>
              </a:lnSpc>
              <a:spcBef>
                <a:spcPts val="55"/>
              </a:spcBef>
              <a:buFont typeface="Segoe UI Symbol"/>
              <a:buChar char="⮚"/>
              <a:tabLst>
                <a:tab pos="379730" algn="l"/>
              </a:tabLst>
            </a:pPr>
            <a:r>
              <a:rPr sz="1600" dirty="0"/>
              <a:t>	</a:t>
            </a:r>
            <a:r>
              <a:rPr sz="1600" spc="15" dirty="0">
                <a:solidFill>
                  <a:srgbClr val="262626"/>
                </a:solidFill>
                <a:latin typeface="Times New Roman"/>
                <a:cs typeface="Times New Roman"/>
              </a:rPr>
              <a:t>PSO2:</a:t>
            </a:r>
            <a:r>
              <a:rPr sz="1600" spc="285" dirty="0">
                <a:solidFill>
                  <a:srgbClr val="262626"/>
                </a:solidFill>
                <a:latin typeface="Times New Roman"/>
                <a:cs typeface="Times New Roman"/>
              </a:rPr>
              <a:t> </a:t>
            </a:r>
            <a:r>
              <a:rPr sz="1600" spc="10" dirty="0">
                <a:solidFill>
                  <a:srgbClr val="262626"/>
                </a:solidFill>
                <a:latin typeface="Times New Roman"/>
                <a:cs typeface="Times New Roman"/>
              </a:rPr>
              <a:t>An</a:t>
            </a:r>
            <a:r>
              <a:rPr sz="1600" spc="285" dirty="0">
                <a:solidFill>
                  <a:srgbClr val="262626"/>
                </a:solidFill>
                <a:latin typeface="Times New Roman"/>
                <a:cs typeface="Times New Roman"/>
              </a:rPr>
              <a:t> </a:t>
            </a:r>
            <a:r>
              <a:rPr sz="1600" spc="5" dirty="0">
                <a:solidFill>
                  <a:srgbClr val="262626"/>
                </a:solidFill>
                <a:latin typeface="Times New Roman"/>
                <a:cs typeface="Times New Roman"/>
              </a:rPr>
              <a:t>ability</a:t>
            </a:r>
            <a:r>
              <a:rPr sz="1600" spc="285" dirty="0">
                <a:solidFill>
                  <a:srgbClr val="262626"/>
                </a:solidFill>
                <a:latin typeface="Times New Roman"/>
                <a:cs typeface="Times New Roman"/>
              </a:rPr>
              <a:t> </a:t>
            </a:r>
            <a:r>
              <a:rPr sz="1600" spc="10" dirty="0">
                <a:solidFill>
                  <a:srgbClr val="262626"/>
                </a:solidFill>
                <a:latin typeface="Times New Roman"/>
                <a:cs typeface="Times New Roman"/>
              </a:rPr>
              <a:t>to</a:t>
            </a:r>
            <a:r>
              <a:rPr sz="1600" spc="285" dirty="0">
                <a:solidFill>
                  <a:srgbClr val="262626"/>
                </a:solidFill>
                <a:latin typeface="Times New Roman"/>
                <a:cs typeface="Times New Roman"/>
              </a:rPr>
              <a:t> </a:t>
            </a:r>
            <a:r>
              <a:rPr sz="1600" spc="10" dirty="0">
                <a:solidFill>
                  <a:srgbClr val="262626"/>
                </a:solidFill>
                <a:latin typeface="Times New Roman"/>
                <a:cs typeface="Times New Roman"/>
              </a:rPr>
              <a:t>use</a:t>
            </a:r>
            <a:r>
              <a:rPr sz="1600" spc="275" dirty="0">
                <a:solidFill>
                  <a:srgbClr val="262626"/>
                </a:solidFill>
                <a:latin typeface="Times New Roman"/>
                <a:cs typeface="Times New Roman"/>
              </a:rPr>
              <a:t> </a:t>
            </a:r>
            <a:r>
              <a:rPr sz="1600" spc="5" dirty="0">
                <a:solidFill>
                  <a:srgbClr val="262626"/>
                </a:solidFill>
                <a:latin typeface="Times New Roman"/>
                <a:cs typeface="Times New Roman"/>
              </a:rPr>
              <a:t>latest</a:t>
            </a:r>
            <a:r>
              <a:rPr sz="1600" spc="285" dirty="0">
                <a:solidFill>
                  <a:srgbClr val="262626"/>
                </a:solidFill>
                <a:latin typeface="Times New Roman"/>
                <a:cs typeface="Times New Roman"/>
              </a:rPr>
              <a:t> </a:t>
            </a:r>
            <a:r>
              <a:rPr sz="1600" spc="10" dirty="0">
                <a:solidFill>
                  <a:srgbClr val="262626"/>
                </a:solidFill>
                <a:latin typeface="Times New Roman"/>
                <a:cs typeface="Times New Roman"/>
              </a:rPr>
              <a:t>hardware</a:t>
            </a:r>
            <a:r>
              <a:rPr sz="1600" spc="295" dirty="0">
                <a:solidFill>
                  <a:srgbClr val="262626"/>
                </a:solidFill>
                <a:latin typeface="Times New Roman"/>
                <a:cs typeface="Times New Roman"/>
              </a:rPr>
              <a:t> </a:t>
            </a:r>
            <a:r>
              <a:rPr sz="1600" spc="10" dirty="0">
                <a:solidFill>
                  <a:srgbClr val="262626"/>
                </a:solidFill>
                <a:latin typeface="Times New Roman"/>
                <a:cs typeface="Times New Roman"/>
              </a:rPr>
              <a:t>and</a:t>
            </a:r>
            <a:r>
              <a:rPr sz="1600" spc="285" dirty="0">
                <a:solidFill>
                  <a:srgbClr val="262626"/>
                </a:solidFill>
                <a:latin typeface="Times New Roman"/>
                <a:cs typeface="Times New Roman"/>
              </a:rPr>
              <a:t> </a:t>
            </a:r>
            <a:r>
              <a:rPr sz="1600" spc="5" dirty="0">
                <a:solidFill>
                  <a:srgbClr val="262626"/>
                </a:solidFill>
                <a:latin typeface="Times New Roman"/>
                <a:cs typeface="Times New Roman"/>
              </a:rPr>
              <a:t>software</a:t>
            </a:r>
            <a:r>
              <a:rPr sz="1600" spc="275" dirty="0">
                <a:solidFill>
                  <a:srgbClr val="262626"/>
                </a:solidFill>
                <a:latin typeface="Times New Roman"/>
                <a:cs typeface="Times New Roman"/>
              </a:rPr>
              <a:t> </a:t>
            </a:r>
            <a:r>
              <a:rPr sz="1600" spc="5" dirty="0">
                <a:solidFill>
                  <a:srgbClr val="262626"/>
                </a:solidFill>
                <a:latin typeface="Times New Roman"/>
                <a:cs typeface="Times New Roman"/>
              </a:rPr>
              <a:t>tools</a:t>
            </a:r>
            <a:r>
              <a:rPr sz="1600" spc="285" dirty="0">
                <a:solidFill>
                  <a:srgbClr val="262626"/>
                </a:solidFill>
                <a:latin typeface="Times New Roman"/>
                <a:cs typeface="Times New Roman"/>
              </a:rPr>
              <a:t> </a:t>
            </a:r>
            <a:r>
              <a:rPr sz="1600" spc="10" dirty="0">
                <a:solidFill>
                  <a:srgbClr val="262626"/>
                </a:solidFill>
                <a:latin typeface="Times New Roman"/>
                <a:cs typeface="Times New Roman"/>
              </a:rPr>
              <a:t>in</a:t>
            </a:r>
            <a:r>
              <a:rPr sz="1600" spc="265" dirty="0">
                <a:solidFill>
                  <a:srgbClr val="262626"/>
                </a:solidFill>
                <a:latin typeface="Times New Roman"/>
                <a:cs typeface="Times New Roman"/>
              </a:rPr>
              <a:t> </a:t>
            </a:r>
            <a:r>
              <a:rPr sz="1600" spc="5" dirty="0">
                <a:solidFill>
                  <a:srgbClr val="262626"/>
                </a:solidFill>
                <a:latin typeface="Times New Roman"/>
                <a:cs typeface="Times New Roman"/>
              </a:rPr>
              <a:t>Electronics </a:t>
            </a:r>
            <a:r>
              <a:rPr sz="1600" spc="-370" dirty="0">
                <a:solidFill>
                  <a:srgbClr val="262626"/>
                </a:solidFill>
                <a:latin typeface="Times New Roman"/>
                <a:cs typeface="Times New Roman"/>
              </a:rPr>
              <a:t> </a:t>
            </a:r>
            <a:r>
              <a:rPr sz="1600" spc="15" dirty="0">
                <a:solidFill>
                  <a:srgbClr val="262626"/>
                </a:solidFill>
                <a:latin typeface="Times New Roman"/>
                <a:cs typeface="Times New Roman"/>
              </a:rPr>
              <a:t>and</a:t>
            </a:r>
            <a:r>
              <a:rPr sz="1600" spc="-15" dirty="0">
                <a:solidFill>
                  <a:srgbClr val="262626"/>
                </a:solidFill>
                <a:latin typeface="Times New Roman"/>
                <a:cs typeface="Times New Roman"/>
              </a:rPr>
              <a:t> </a:t>
            </a:r>
            <a:r>
              <a:rPr sz="1600" spc="10" dirty="0">
                <a:solidFill>
                  <a:srgbClr val="262626"/>
                </a:solidFill>
                <a:latin typeface="Times New Roman"/>
                <a:cs typeface="Times New Roman"/>
              </a:rPr>
              <a:t>Communication</a:t>
            </a:r>
            <a:r>
              <a:rPr sz="1600" spc="-10" dirty="0">
                <a:solidFill>
                  <a:srgbClr val="262626"/>
                </a:solidFill>
                <a:latin typeface="Times New Roman"/>
                <a:cs typeface="Times New Roman"/>
              </a:rPr>
              <a:t> </a:t>
            </a:r>
            <a:r>
              <a:rPr sz="1600" spc="10" dirty="0">
                <a:solidFill>
                  <a:srgbClr val="262626"/>
                </a:solidFill>
                <a:latin typeface="Times New Roman"/>
                <a:cs typeface="Times New Roman"/>
              </a:rPr>
              <a:t>engineering.</a:t>
            </a:r>
            <a:endParaRPr sz="1600" dirty="0">
              <a:latin typeface="Times New Roman"/>
              <a:cs typeface="Times New Roman"/>
            </a:endParaRPr>
          </a:p>
          <a:p>
            <a:pPr marL="379095" indent="-300990">
              <a:lnSpc>
                <a:spcPts val="1820"/>
              </a:lnSpc>
              <a:buClr>
                <a:srgbClr val="000000"/>
              </a:buClr>
              <a:buFont typeface="Segoe UI Symbol"/>
              <a:buChar char="⮚"/>
              <a:tabLst>
                <a:tab pos="379730" algn="l"/>
              </a:tabLst>
            </a:pPr>
            <a:r>
              <a:rPr sz="1600" spc="15" dirty="0">
                <a:solidFill>
                  <a:srgbClr val="262626"/>
                </a:solidFill>
                <a:latin typeface="Times New Roman"/>
                <a:cs typeface="Times New Roman"/>
              </a:rPr>
              <a:t>PSO3:</a:t>
            </a:r>
            <a:r>
              <a:rPr sz="1600" spc="385" dirty="0">
                <a:solidFill>
                  <a:srgbClr val="262626"/>
                </a:solidFill>
                <a:latin typeface="Times New Roman"/>
                <a:cs typeface="Times New Roman"/>
              </a:rPr>
              <a:t> </a:t>
            </a:r>
            <a:r>
              <a:rPr sz="1600" spc="10" dirty="0">
                <a:solidFill>
                  <a:srgbClr val="262626"/>
                </a:solidFill>
                <a:latin typeface="Times New Roman"/>
                <a:cs typeface="Times New Roman"/>
              </a:rPr>
              <a:t>Preparing</a:t>
            </a:r>
            <a:r>
              <a:rPr sz="1600" spc="375" dirty="0">
                <a:solidFill>
                  <a:srgbClr val="262626"/>
                </a:solidFill>
                <a:latin typeface="Times New Roman"/>
                <a:cs typeface="Times New Roman"/>
              </a:rPr>
              <a:t> </a:t>
            </a:r>
            <a:r>
              <a:rPr sz="1600" spc="10" dirty="0">
                <a:solidFill>
                  <a:srgbClr val="262626"/>
                </a:solidFill>
                <a:latin typeface="Times New Roman"/>
                <a:cs typeface="Times New Roman"/>
              </a:rPr>
              <a:t>Graduates</a:t>
            </a:r>
            <a:r>
              <a:rPr sz="1600" spc="375" dirty="0">
                <a:solidFill>
                  <a:srgbClr val="262626"/>
                </a:solidFill>
                <a:latin typeface="Times New Roman"/>
                <a:cs typeface="Times New Roman"/>
              </a:rPr>
              <a:t> </a:t>
            </a:r>
            <a:r>
              <a:rPr sz="1600" spc="20" dirty="0">
                <a:solidFill>
                  <a:srgbClr val="262626"/>
                </a:solidFill>
                <a:latin typeface="Times New Roman"/>
                <a:cs typeface="Times New Roman"/>
              </a:rPr>
              <a:t>to</a:t>
            </a:r>
            <a:r>
              <a:rPr sz="1600" spc="390" dirty="0">
                <a:solidFill>
                  <a:srgbClr val="262626"/>
                </a:solidFill>
                <a:latin typeface="Times New Roman"/>
                <a:cs typeface="Times New Roman"/>
              </a:rPr>
              <a:t> </a:t>
            </a:r>
            <a:r>
              <a:rPr sz="1600" spc="5" dirty="0">
                <a:solidFill>
                  <a:srgbClr val="262626"/>
                </a:solidFill>
                <a:latin typeface="Times New Roman"/>
                <a:cs typeface="Times New Roman"/>
              </a:rPr>
              <a:t>satisfy</a:t>
            </a:r>
            <a:r>
              <a:rPr sz="1600" spc="390" dirty="0">
                <a:solidFill>
                  <a:srgbClr val="262626"/>
                </a:solidFill>
                <a:latin typeface="Times New Roman"/>
                <a:cs typeface="Times New Roman"/>
              </a:rPr>
              <a:t> </a:t>
            </a:r>
            <a:r>
              <a:rPr sz="1600" spc="5" dirty="0">
                <a:solidFill>
                  <a:srgbClr val="262626"/>
                </a:solidFill>
                <a:latin typeface="Times New Roman"/>
                <a:cs typeface="Times New Roman"/>
              </a:rPr>
              <a:t>industrial</a:t>
            </a:r>
            <a:r>
              <a:rPr sz="1600" spc="375" dirty="0">
                <a:solidFill>
                  <a:srgbClr val="262626"/>
                </a:solidFill>
                <a:latin typeface="Times New Roman"/>
                <a:cs typeface="Times New Roman"/>
              </a:rPr>
              <a:t> </a:t>
            </a:r>
            <a:r>
              <a:rPr sz="1600" spc="10" dirty="0">
                <a:solidFill>
                  <a:srgbClr val="262626"/>
                </a:solidFill>
                <a:latin typeface="Times New Roman"/>
                <a:cs typeface="Times New Roman"/>
              </a:rPr>
              <a:t>needs</a:t>
            </a:r>
            <a:r>
              <a:rPr sz="1600" spc="390" dirty="0">
                <a:solidFill>
                  <a:srgbClr val="262626"/>
                </a:solidFill>
                <a:latin typeface="Times New Roman"/>
                <a:cs typeface="Times New Roman"/>
              </a:rPr>
              <a:t> </a:t>
            </a:r>
            <a:r>
              <a:rPr sz="1600" spc="15" dirty="0">
                <a:solidFill>
                  <a:srgbClr val="262626"/>
                </a:solidFill>
                <a:latin typeface="Times New Roman"/>
                <a:cs typeface="Times New Roman"/>
              </a:rPr>
              <a:t>and</a:t>
            </a:r>
            <a:r>
              <a:rPr sz="1600" spc="375" dirty="0">
                <a:solidFill>
                  <a:srgbClr val="262626"/>
                </a:solidFill>
                <a:latin typeface="Times New Roman"/>
                <a:cs typeface="Times New Roman"/>
              </a:rPr>
              <a:t> </a:t>
            </a:r>
            <a:r>
              <a:rPr sz="1600" spc="10" dirty="0">
                <a:solidFill>
                  <a:srgbClr val="262626"/>
                </a:solidFill>
                <a:latin typeface="Times New Roman"/>
                <a:cs typeface="Times New Roman"/>
              </a:rPr>
              <a:t>pursue</a:t>
            </a:r>
            <a:r>
              <a:rPr sz="1600" spc="385" dirty="0">
                <a:solidFill>
                  <a:srgbClr val="262626"/>
                </a:solidFill>
                <a:latin typeface="Times New Roman"/>
                <a:cs typeface="Times New Roman"/>
              </a:rPr>
              <a:t> </a:t>
            </a:r>
            <a:r>
              <a:rPr sz="1600" spc="10" dirty="0">
                <a:solidFill>
                  <a:srgbClr val="262626"/>
                </a:solidFill>
                <a:latin typeface="Times New Roman"/>
                <a:cs typeface="Times New Roman"/>
              </a:rPr>
              <a:t>higher</a:t>
            </a:r>
            <a:endParaRPr sz="1600" dirty="0">
              <a:latin typeface="Times New Roman"/>
              <a:cs typeface="Times New Roman"/>
            </a:endParaRPr>
          </a:p>
          <a:p>
            <a:pPr marL="328930">
              <a:lnSpc>
                <a:spcPct val="100000"/>
              </a:lnSpc>
              <a:spcBef>
                <a:spcPts val="35"/>
              </a:spcBef>
            </a:pPr>
            <a:r>
              <a:rPr sz="1600" spc="10" dirty="0">
                <a:solidFill>
                  <a:srgbClr val="262626"/>
                </a:solidFill>
                <a:latin typeface="Times New Roman"/>
                <a:cs typeface="Times New Roman"/>
              </a:rPr>
              <a:t>studies</a:t>
            </a:r>
            <a:r>
              <a:rPr sz="1600" spc="-10" dirty="0">
                <a:solidFill>
                  <a:srgbClr val="262626"/>
                </a:solidFill>
                <a:latin typeface="Times New Roman"/>
                <a:cs typeface="Times New Roman"/>
              </a:rPr>
              <a:t> </a:t>
            </a:r>
            <a:r>
              <a:rPr sz="1600" spc="10" dirty="0">
                <a:solidFill>
                  <a:srgbClr val="262626"/>
                </a:solidFill>
                <a:latin typeface="Times New Roman"/>
                <a:cs typeface="Times New Roman"/>
              </a:rPr>
              <a:t>with</a:t>
            </a:r>
            <a:r>
              <a:rPr sz="1600" spc="-10" dirty="0">
                <a:solidFill>
                  <a:srgbClr val="262626"/>
                </a:solidFill>
                <a:latin typeface="Times New Roman"/>
                <a:cs typeface="Times New Roman"/>
              </a:rPr>
              <a:t> </a:t>
            </a:r>
            <a:r>
              <a:rPr sz="1600" spc="10" dirty="0">
                <a:solidFill>
                  <a:srgbClr val="262626"/>
                </a:solidFill>
                <a:latin typeface="Times New Roman"/>
                <a:cs typeface="Times New Roman"/>
              </a:rPr>
              <a:t>social-awareness</a:t>
            </a:r>
            <a:r>
              <a:rPr sz="1600" spc="-25" dirty="0">
                <a:solidFill>
                  <a:srgbClr val="262626"/>
                </a:solidFill>
                <a:latin typeface="Times New Roman"/>
                <a:cs typeface="Times New Roman"/>
              </a:rPr>
              <a:t> </a:t>
            </a:r>
            <a:r>
              <a:rPr sz="1600" spc="10" dirty="0">
                <a:solidFill>
                  <a:srgbClr val="262626"/>
                </a:solidFill>
                <a:latin typeface="Times New Roman"/>
                <a:cs typeface="Times New Roman"/>
              </a:rPr>
              <a:t>and</a:t>
            </a:r>
            <a:r>
              <a:rPr sz="1600" spc="5" dirty="0">
                <a:solidFill>
                  <a:srgbClr val="262626"/>
                </a:solidFill>
                <a:latin typeface="Times New Roman"/>
                <a:cs typeface="Times New Roman"/>
              </a:rPr>
              <a:t> </a:t>
            </a:r>
            <a:r>
              <a:rPr sz="1600" spc="10" dirty="0">
                <a:solidFill>
                  <a:srgbClr val="262626"/>
                </a:solidFill>
                <a:latin typeface="Times New Roman"/>
                <a:cs typeface="Times New Roman"/>
              </a:rPr>
              <a:t>universal</a:t>
            </a:r>
            <a:r>
              <a:rPr sz="1600" spc="-15" dirty="0">
                <a:solidFill>
                  <a:srgbClr val="262626"/>
                </a:solidFill>
                <a:latin typeface="Times New Roman"/>
                <a:cs typeface="Times New Roman"/>
              </a:rPr>
              <a:t> </a:t>
            </a:r>
            <a:r>
              <a:rPr sz="1600" spc="5" dirty="0">
                <a:solidFill>
                  <a:srgbClr val="262626"/>
                </a:solidFill>
                <a:latin typeface="Times New Roman"/>
                <a:cs typeface="Times New Roman"/>
              </a:rPr>
              <a:t>moral</a:t>
            </a:r>
            <a:r>
              <a:rPr sz="1600" spc="10" dirty="0">
                <a:solidFill>
                  <a:srgbClr val="262626"/>
                </a:solidFill>
                <a:latin typeface="Times New Roman"/>
                <a:cs typeface="Times New Roman"/>
              </a:rPr>
              <a:t> </a:t>
            </a:r>
            <a:r>
              <a:rPr sz="1600" spc="15" dirty="0">
                <a:solidFill>
                  <a:srgbClr val="262626"/>
                </a:solidFill>
                <a:latin typeface="Times New Roman"/>
                <a:cs typeface="Times New Roman"/>
              </a:rPr>
              <a:t>values</a:t>
            </a:r>
            <a:r>
              <a:rPr sz="1550" spc="15" dirty="0">
                <a:solidFill>
                  <a:srgbClr val="262626"/>
                </a:solidFill>
                <a:latin typeface="Times New Roman"/>
                <a:cs typeface="Times New Roman"/>
              </a:rPr>
              <a:t>.</a:t>
            </a:r>
            <a:endParaRPr sz="1550" dirty="0">
              <a:latin typeface="Times New Roman"/>
              <a:cs typeface="Times New Roman"/>
            </a:endParaRPr>
          </a:p>
        </p:txBody>
      </p:sp>
    </p:spTree>
    <p:extLst>
      <p:ext uri="{BB962C8B-B14F-4D97-AF65-F5344CB8AC3E}">
        <p14:creationId xmlns:p14="http://schemas.microsoft.com/office/powerpoint/2010/main" xmlns="" val="3968086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90800" y="476190"/>
            <a:ext cx="6705600"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REFERENCES</a:t>
            </a:r>
          </a:p>
        </p:txBody>
      </p:sp>
      <p:sp>
        <p:nvSpPr>
          <p:cNvPr id="6" name="Rectangle 5"/>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7700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sp>
        <p:nvSpPr>
          <p:cNvPr id="3" name="TextBox 2">
            <a:extLst>
              <a:ext uri="{FF2B5EF4-FFF2-40B4-BE49-F238E27FC236}">
                <a16:creationId xmlns:a16="http://schemas.microsoft.com/office/drawing/2014/main" xmlns="" id="{AD8D3A77-83A1-99A6-9C0E-77C2D996D340}"/>
              </a:ext>
            </a:extLst>
          </p:cNvPr>
          <p:cNvSpPr txBox="1"/>
          <p:nvPr/>
        </p:nvSpPr>
        <p:spPr>
          <a:xfrm>
            <a:off x="76200" y="991790"/>
            <a:ext cx="11887200" cy="5074723"/>
          </a:xfrm>
          <a:prstGeom prst="rect">
            <a:avLst/>
          </a:prstGeom>
          <a:noFill/>
        </p:spPr>
        <p:txBody>
          <a:bodyPr wrap="square">
            <a:spAutoFit/>
          </a:bodyPr>
          <a:lstStyle/>
          <a:p>
            <a:pPr>
              <a:lnSpc>
                <a:spcPct val="150000"/>
              </a:lnSpc>
            </a:pPr>
            <a:r>
              <a:rPr lang="en-IN" dirty="0">
                <a:latin typeface="Times New Roman" panose="02020603050405020304" pitchFamily="18" charset="0"/>
                <a:cs typeface="Times New Roman" panose="02020603050405020304" pitchFamily="18" charset="0"/>
              </a:rPr>
              <a:t>[1]  “Ultra Low Power SRAM Cell for High Speed Application using 90nm CMOS Technology” proposed by Hansraj, Ajay Rana , 2021.</a:t>
            </a:r>
          </a:p>
          <a:p>
            <a:pPr>
              <a:lnSpc>
                <a:spcPct val="150000"/>
              </a:lnSpc>
            </a:pPr>
            <a:r>
              <a:rPr lang="en-IN"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2] T</a:t>
            </a:r>
            <a:r>
              <a:rPr lang="en-IN" dirty="0">
                <a:latin typeface="Times New Roman" panose="02020603050405020304" pitchFamily="18" charset="0"/>
                <a:cs typeface="Times New Roman" panose="02020603050405020304" pitchFamily="18" charset="0"/>
              </a:rPr>
              <a:t>. Wada, S. Rajan, and S. Przybylski, “An analytical access time model for on-chip cache memories,” IEEE J. Solid State Circuits, vol. 27, no. 8, pp. 1147–1156, Aug. 2022</a:t>
            </a:r>
          </a:p>
          <a:p>
            <a:pPr>
              <a:lnSpc>
                <a:spcPct val="150000"/>
              </a:lnSpc>
            </a:pPr>
            <a:r>
              <a:rPr lang="en-IN" dirty="0">
                <a:latin typeface="Times New Roman" panose="02020603050405020304" pitchFamily="18" charset="0"/>
                <a:cs typeface="Times New Roman" panose="02020603050405020304" pitchFamily="18" charset="0"/>
              </a:rPr>
              <a:t> [3]  “</a:t>
            </a:r>
            <a:r>
              <a:rPr lang="en-US" b="0" dirty="0">
                <a:solidFill>
                  <a:schemeClr val="tx1"/>
                </a:solidFill>
                <a:latin typeface="Times New Roman" panose="02020603050405020304" pitchFamily="18" charset="0"/>
                <a:cs typeface="Times New Roman" panose="02020603050405020304" pitchFamily="18" charset="0"/>
              </a:rPr>
              <a:t>Static Noise Margin Analysis of SRAM Cell For High Speed Application”, Debasis Mukherjee, Hemanta Kr.Mondal</a:t>
            </a:r>
            <a:endParaRPr lang="en-IN" b="0"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IN" b="0" dirty="0">
                <a:solidFill>
                  <a:schemeClr val="tx1"/>
                </a:solidFill>
                <a:latin typeface="Times New Roman" panose="02020603050405020304" pitchFamily="18" charset="0"/>
                <a:cs typeface="Times New Roman" panose="02020603050405020304" pitchFamily="18" charset="0"/>
              </a:rPr>
              <a:t>2021 IJCSI.</a:t>
            </a:r>
          </a:p>
          <a:p>
            <a:pPr>
              <a:lnSpc>
                <a:spcPct val="150000"/>
              </a:lnSpc>
            </a:pPr>
            <a:r>
              <a:rPr lang="en-IN" dirty="0">
                <a:latin typeface="Times New Roman" panose="02020603050405020304" pitchFamily="18" charset="0"/>
                <a:cs typeface="Times New Roman" panose="02020603050405020304" pitchFamily="18" charset="0"/>
              </a:rPr>
              <a:t>[4] “Design and analysis of 6T SRAM in 45 nm Technology”, V. Panduranga Vemula, S. Priyanka, A. Sairam , IJERT, 2022.</a:t>
            </a:r>
          </a:p>
          <a:p>
            <a:pPr>
              <a:lnSpc>
                <a:spcPct val="150000"/>
              </a:lnSpc>
            </a:pPr>
            <a:r>
              <a:rPr lang="en-IN" b="0" dirty="0">
                <a:solidFill>
                  <a:schemeClr val="tx1"/>
                </a:solidFill>
                <a:latin typeface="Times New Roman" panose="02020603050405020304" pitchFamily="18" charset="0"/>
                <a:cs typeface="Times New Roman" panose="02020603050405020304" pitchFamily="18" charset="0"/>
              </a:rPr>
              <a:t>[5] “Design and Analysis of Area and Power Optimised SRAM Cell for High-speed Processor”, Govind Prasad, Bipin Chandra Mandi, Megha Jain, ICPC2T 2022.</a:t>
            </a:r>
          </a:p>
          <a:p>
            <a:pPr>
              <a:lnSpc>
                <a:spcPct val="150000"/>
              </a:lnSpc>
            </a:pPr>
            <a:r>
              <a:rPr lang="en-IN" dirty="0">
                <a:latin typeface="Times New Roman" panose="02020603050405020304" pitchFamily="18" charset="0"/>
                <a:cs typeface="Times New Roman" panose="02020603050405020304" pitchFamily="18" charset="0"/>
              </a:rPr>
              <a:t>[6] “</a:t>
            </a:r>
            <a:r>
              <a:rPr lang="en-US" dirty="0">
                <a:latin typeface="Times New Roman" panose="02020603050405020304" pitchFamily="18" charset="0"/>
                <a:cs typeface="Times New Roman" panose="02020603050405020304" pitchFamily="18" charset="0"/>
              </a:rPr>
              <a:t>The Stability Performance Analysis of SRAM Cell Topologies in 90nm and 130nm CMOS technology”, Ajjay Gaadhe, Ujwal Shirode, Rajendra Kanphade, ESCI 2021.</a:t>
            </a:r>
          </a:p>
          <a:p>
            <a:pPr>
              <a:lnSpc>
                <a:spcPct val="150000"/>
              </a:lnSpc>
            </a:pPr>
            <a:r>
              <a:rPr lang="en-US" b="0" dirty="0">
                <a:solidFill>
                  <a:schemeClr val="tx1"/>
                </a:solidFill>
                <a:latin typeface="Times New Roman" panose="02020603050405020304" pitchFamily="18" charset="0"/>
                <a:cs typeface="Times New Roman" panose="02020603050405020304" pitchFamily="18" charset="0"/>
              </a:rPr>
              <a:t>[7] “ Design </a:t>
            </a:r>
            <a:r>
              <a:rPr lang="en-US" dirty="0">
                <a:latin typeface="Times New Roman" panose="02020603050405020304" pitchFamily="18" charset="0"/>
                <a:cs typeface="Times New Roman" panose="02020603050405020304" pitchFamily="18" charset="0"/>
              </a:rPr>
              <a:t>and Analysis of 10T SRAM Cell with Stability Characterizations”, Deepika Sharma, Shilpi Birla, ICAECT, 2023.</a:t>
            </a:r>
            <a:endParaRPr lang="en-IN"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045460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 y="700657"/>
            <a:ext cx="12191276" cy="5453578"/>
            <a:chOff x="0" y="772668"/>
            <a:chExt cx="10692765" cy="6014085"/>
          </a:xfrm>
        </p:grpSpPr>
        <p:pic>
          <p:nvPicPr>
            <p:cNvPr id="3" name="object 3"/>
            <p:cNvPicPr/>
            <p:nvPr/>
          </p:nvPicPr>
          <p:blipFill>
            <a:blip r:embed="rId2" cstate="print"/>
            <a:stretch>
              <a:fillRect/>
            </a:stretch>
          </p:blipFill>
          <p:spPr>
            <a:xfrm>
              <a:off x="0" y="772668"/>
              <a:ext cx="10692384" cy="6013703"/>
            </a:xfrm>
            <a:prstGeom prst="rect">
              <a:avLst/>
            </a:prstGeom>
          </p:spPr>
        </p:pic>
        <p:sp>
          <p:nvSpPr>
            <p:cNvPr id="4" name="object 4"/>
            <p:cNvSpPr/>
            <p:nvPr/>
          </p:nvSpPr>
          <p:spPr>
            <a:xfrm>
              <a:off x="440436" y="5686044"/>
              <a:ext cx="9810115" cy="0"/>
            </a:xfrm>
            <a:custGeom>
              <a:avLst/>
              <a:gdLst/>
              <a:ahLst/>
              <a:cxnLst/>
              <a:rect l="l" t="t" r="r" b="b"/>
              <a:pathLst>
                <a:path w="9810115">
                  <a:moveTo>
                    <a:pt x="0" y="0"/>
                  </a:moveTo>
                  <a:lnTo>
                    <a:pt x="9809988" y="0"/>
                  </a:lnTo>
                </a:path>
              </a:pathLst>
            </a:custGeom>
            <a:ln w="6096">
              <a:solidFill>
                <a:srgbClr val="FFFFFF"/>
              </a:solidFill>
            </a:ln>
          </p:spPr>
          <p:txBody>
            <a:bodyPr wrap="square" lIns="0" tIns="0" rIns="0" bIns="0" rtlCol="0"/>
            <a:lstStyle/>
            <a:p>
              <a:endParaRPr/>
            </a:p>
          </p:txBody>
        </p:sp>
      </p:grpSp>
      <p:sp>
        <p:nvSpPr>
          <p:cNvPr id="5" name="object 5"/>
          <p:cNvSpPr txBox="1"/>
          <p:nvPr/>
        </p:nvSpPr>
        <p:spPr>
          <a:xfrm>
            <a:off x="4345087" y="4413487"/>
            <a:ext cx="3116055" cy="444352"/>
          </a:xfrm>
          <a:prstGeom prst="rect">
            <a:avLst/>
          </a:prstGeom>
        </p:spPr>
        <p:txBody>
          <a:bodyPr vert="horz" wrap="square" lIns="0" tIns="13335" rIns="0" bIns="0" rtlCol="0">
            <a:spAutoFit/>
          </a:bodyPr>
          <a:lstStyle/>
          <a:p>
            <a:pPr marL="12700">
              <a:lnSpc>
                <a:spcPct val="100000"/>
              </a:lnSpc>
              <a:spcBef>
                <a:spcPts val="105"/>
              </a:spcBef>
            </a:pPr>
            <a:r>
              <a:rPr sz="2800" dirty="0">
                <a:solidFill>
                  <a:srgbClr val="FFFFFF"/>
                </a:solidFill>
                <a:latin typeface="Arial MT"/>
                <a:cs typeface="Arial MT"/>
              </a:rPr>
              <a:t>THANKING</a:t>
            </a:r>
            <a:r>
              <a:rPr sz="2800" spc="-130" dirty="0">
                <a:solidFill>
                  <a:srgbClr val="FFFFFF"/>
                </a:solidFill>
                <a:latin typeface="Arial MT"/>
                <a:cs typeface="Arial MT"/>
              </a:rPr>
              <a:t> </a:t>
            </a:r>
            <a:r>
              <a:rPr sz="2800" spc="5" dirty="0">
                <a:solidFill>
                  <a:srgbClr val="FFFFFF"/>
                </a:solidFill>
                <a:latin typeface="Arial MT"/>
                <a:cs typeface="Arial MT"/>
              </a:rPr>
              <a:t>YOU</a:t>
            </a:r>
            <a:endParaRPr sz="2800">
              <a:latin typeface="Arial MT"/>
              <a:cs typeface="Arial M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18280" y="580579"/>
            <a:ext cx="2590800"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AGENDA</a:t>
            </a:r>
          </a:p>
        </p:txBody>
      </p:sp>
      <p:sp>
        <p:nvSpPr>
          <p:cNvPr id="5" name="TextBox 4"/>
          <p:cNvSpPr txBox="1"/>
          <p:nvPr/>
        </p:nvSpPr>
        <p:spPr>
          <a:xfrm>
            <a:off x="1219200" y="1361689"/>
            <a:ext cx="5638800" cy="5115311"/>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Abstract</a:t>
            </a:r>
          </a:p>
          <a:p>
            <a:pPr marL="342900" indent="-342900">
              <a:lnSpc>
                <a:spcPct val="150000"/>
              </a:lnSpc>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Introduction</a:t>
            </a:r>
          </a:p>
          <a:p>
            <a:pPr marL="342900" indent="-342900">
              <a:lnSpc>
                <a:spcPct val="150000"/>
              </a:lnSpc>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Literature Survey</a:t>
            </a:r>
          </a:p>
          <a:p>
            <a:pPr marL="342900" indent="-342900">
              <a:lnSpc>
                <a:spcPct val="150000"/>
              </a:lnSpc>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Overview Of Literature Survey</a:t>
            </a:r>
          </a:p>
          <a:p>
            <a:pPr marL="342900" indent="-342900">
              <a:lnSpc>
                <a:spcPct val="150000"/>
              </a:lnSpc>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Problem Statement</a:t>
            </a:r>
          </a:p>
          <a:p>
            <a:pPr marL="342900" indent="-342900" algn="just">
              <a:lnSpc>
                <a:spcPct val="150000"/>
              </a:lnSpc>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Objectives</a:t>
            </a:r>
          </a:p>
          <a:p>
            <a:pPr marL="342900" indent="-342900">
              <a:lnSpc>
                <a:spcPct val="150000"/>
              </a:lnSpc>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Methodology</a:t>
            </a:r>
          </a:p>
          <a:p>
            <a:pPr marL="342900" indent="-342900">
              <a:lnSpc>
                <a:spcPct val="150000"/>
              </a:lnSpc>
              <a:buFont typeface="Wingdings" panose="05000000000000000000" pitchFamily="2" charset="2"/>
              <a:buChar char="q"/>
            </a:pPr>
            <a:r>
              <a:rPr lang="en-IN" sz="2000" b="1" dirty="0">
                <a:latin typeface="Times New Roman" panose="02020603050405020304" pitchFamily="18" charset="0"/>
                <a:cs typeface="Times New Roman" panose="02020603050405020304" pitchFamily="18" charset="0"/>
              </a:rPr>
              <a:t>Implementation and design </a:t>
            </a:r>
            <a:endParaRPr lang="en-US" sz="2000" b="1"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 Result and Discussion</a:t>
            </a:r>
          </a:p>
          <a:p>
            <a:pPr marL="342900" indent="-342900">
              <a:lnSpc>
                <a:spcPct val="150000"/>
              </a:lnSpc>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Conclusion</a:t>
            </a:r>
          </a:p>
          <a:p>
            <a:pPr marL="342900" indent="-342900">
              <a:lnSpc>
                <a:spcPct val="150000"/>
              </a:lnSpc>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References</a:t>
            </a:r>
          </a:p>
        </p:txBody>
      </p:sp>
      <p:sp>
        <p:nvSpPr>
          <p:cNvPr id="6" name="Rectangle 5"/>
          <p:cNvSpPr/>
          <p:nvPr/>
        </p:nvSpPr>
        <p:spPr>
          <a:xfrm>
            <a:off x="0" y="-60047"/>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7700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spTree>
    <p:extLst>
      <p:ext uri="{BB962C8B-B14F-4D97-AF65-F5344CB8AC3E}">
        <p14:creationId xmlns:p14="http://schemas.microsoft.com/office/powerpoint/2010/main" xmlns="" val="38553596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43400" y="762000"/>
            <a:ext cx="2590800"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ABSTRACT</a:t>
            </a:r>
          </a:p>
        </p:txBody>
      </p:sp>
      <p:sp>
        <p:nvSpPr>
          <p:cNvPr id="5" name="TextBox 4"/>
          <p:cNvSpPr txBox="1"/>
          <p:nvPr/>
        </p:nvSpPr>
        <p:spPr>
          <a:xfrm>
            <a:off x="152400" y="1371600"/>
            <a:ext cx="11620500" cy="3631763"/>
          </a:xfrm>
          <a:prstGeom prst="rect">
            <a:avLst/>
          </a:prstGeom>
          <a:noFill/>
        </p:spPr>
        <p:txBody>
          <a:bodyPr wrap="square" rtlCol="0">
            <a:spAutoFit/>
          </a:bodyPr>
          <a:lstStyle/>
          <a:p>
            <a:pPr marL="457200" marR="0" lvl="0" indent="-457200" algn="just" defTabSz="914400" rtl="0" eaLnBrk="1" fontAlgn="auto" latinLnBrk="0" hangingPunct="1">
              <a:lnSpc>
                <a:spcPct val="150000"/>
              </a:lnSpc>
              <a:spcBef>
                <a:spcPts val="0"/>
              </a:spcBef>
              <a:spcAft>
                <a:spcPts val="0"/>
              </a:spcAft>
              <a:buClrTx/>
              <a:buSzTx/>
              <a:tabLst/>
              <a:defRPr/>
            </a:pPr>
            <a:r>
              <a:rPr kumimoji="0" lang="en-US"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High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speed and low power consumption have been the primary design goals for Static Random Access </a:t>
            </a:r>
            <a:r>
              <a:rPr kumimoji="0" lang="en-US"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Memory</a:t>
            </a:r>
            <a:r>
              <a:rPr kumimoji="0" lang="en-US" sz="2000" b="0" i="0" u="none" strike="noStrike" kern="1200" cap="none" spc="0" normalizeH="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(SRAM</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but with technology scaling, we are now encountering new </a:t>
            </a:r>
            <a:r>
              <a:rPr kumimoji="0" lang="en-US"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challenges. The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stability and speed of SRAM are important issues to improve efficiency and performance of the </a:t>
            </a:r>
            <a:r>
              <a:rPr kumimoji="0" lang="en-US"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system.</a:t>
            </a:r>
            <a:r>
              <a:rPr kumimoji="0" lang="en-US" sz="2000" b="0" i="0" u="none" strike="noStrike" kern="1200" cap="none" spc="0" normalizeH="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This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proposed work presents design and implementation of 1Kb 6T SRAM using CMOS technologies by using EDA </a:t>
            </a:r>
            <a:r>
              <a:rPr kumimoji="0" lang="en-US"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tool.</a:t>
            </a:r>
            <a:r>
              <a:rPr kumimoji="0" lang="en-US" sz="2000" b="0" i="0" u="none" strike="noStrike" kern="1200" cap="none" spc="0" normalizeH="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In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this proposed work, SRAM cell is operated </a:t>
            </a:r>
            <a:r>
              <a:rPr lang="en-US" sz="2000" dirty="0">
                <a:solidFill>
                  <a:prstClr val="black"/>
                </a:solidFill>
                <a:latin typeface="Times New Roman" panose="02020603050405020304" pitchFamily="18" charset="0"/>
                <a:cs typeface="Times New Roman" panose="02020603050405020304" pitchFamily="18" charset="0"/>
              </a:rPr>
              <a:t>in</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1V </a:t>
            </a:r>
            <a:r>
              <a:rPr kumimoji="0" lang="en-US"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voltage.</a:t>
            </a:r>
            <a:r>
              <a:rPr kumimoji="0" lang="en-US" sz="2000" b="0" i="0" u="none" strike="noStrike" kern="1200" cap="none" spc="0" normalizeH="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en-US" sz="2000" dirty="0" smtClean="0">
                <a:solidFill>
                  <a:prstClr val="black"/>
                </a:solidFill>
                <a:latin typeface="Times New Roman" panose="02020603050405020304" pitchFamily="18" charset="0"/>
                <a:cs typeface="Times New Roman" panose="02020603050405020304" pitchFamily="18" charset="0"/>
              </a:rPr>
              <a:t>Our</a:t>
            </a:r>
            <a:r>
              <a:rPr kumimoji="0" lang="en-US"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proposed high speed 6T SRAM cell </a:t>
            </a:r>
            <a:r>
              <a:rPr lang="en-US" sz="2000" dirty="0">
                <a:solidFill>
                  <a:prstClr val="black"/>
                </a:solidFill>
                <a:latin typeface="Times New Roman" panose="02020603050405020304" pitchFamily="18" charset="0"/>
                <a:cs typeface="Times New Roman" panose="02020603050405020304" pitchFamily="18" charset="0"/>
              </a:rPr>
              <a:t>has achieved</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read and write delay </a:t>
            </a:r>
            <a:r>
              <a:rPr lang="en-US" sz="2000" dirty="0">
                <a:solidFill>
                  <a:prstClr val="black"/>
                </a:solidFill>
                <a:latin typeface="Times New Roman" panose="02020603050405020304" pitchFamily="18" charset="0"/>
                <a:cs typeface="Times New Roman" panose="02020603050405020304" pitchFamily="18" charset="0"/>
              </a:rPr>
              <a:t>of</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29.4ps &amp; 15ps respectively which is comparatively less than previously published. </a:t>
            </a:r>
            <a:r>
              <a:rPr lang="en-US" sz="2000" dirty="0" smtClean="0">
                <a:solidFill>
                  <a:prstClr val="black"/>
                </a:solidFill>
                <a:latin typeface="Times New Roman" panose="02020603050405020304" pitchFamily="18" charset="0"/>
                <a:cs typeface="Times New Roman" panose="02020603050405020304" pitchFamily="18" charset="0"/>
              </a:rPr>
              <a:t>And also</a:t>
            </a:r>
            <a:r>
              <a:rPr kumimoji="0" lang="en-US"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our designed cell </a:t>
            </a:r>
            <a:r>
              <a:rPr lang="en-US" sz="2000" dirty="0">
                <a:solidFill>
                  <a:prstClr val="black"/>
                </a:solidFill>
                <a:latin typeface="Times New Roman" panose="02020603050405020304" pitchFamily="18" charset="0"/>
                <a:cs typeface="Times New Roman" panose="02020603050405020304" pitchFamily="18" charset="0"/>
              </a:rPr>
              <a:t>has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read and write stability </a:t>
            </a:r>
            <a:r>
              <a:rPr lang="en-US" sz="2000" dirty="0">
                <a:solidFill>
                  <a:prstClr val="black"/>
                </a:solidFill>
                <a:latin typeface="Times New Roman" panose="02020603050405020304" pitchFamily="18" charset="0"/>
                <a:cs typeface="Times New Roman" panose="02020603050405020304" pitchFamily="18" charset="0"/>
              </a:rPr>
              <a:t>of</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70 mV &amp; 195 mV respectively.</a:t>
            </a:r>
          </a:p>
          <a:p>
            <a:pPr algn="just"/>
            <a:endParaRPr lang="en-US" sz="2000" dirty="0">
              <a:latin typeface="Times New Roman" panose="02020603050405020304" pitchFamily="18" charset="0"/>
              <a:cs typeface="Times New Roman" panose="02020603050405020304" pitchFamily="18" charset="0"/>
            </a:endParaRPr>
          </a:p>
        </p:txBody>
      </p:sp>
      <p:sp>
        <p:nvSpPr>
          <p:cNvPr id="6" name="Rectangle 5"/>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BANGALORE INSTITUTE OF TECHNOLOGY</a:t>
            </a:r>
          </a:p>
        </p:txBody>
      </p:sp>
      <p:sp>
        <p:nvSpPr>
          <p:cNvPr id="7" name="Rectangle 6"/>
          <p:cNvSpPr/>
          <p:nvPr/>
        </p:nvSpPr>
        <p:spPr>
          <a:xfrm>
            <a:off x="0" y="647700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spTree>
    <p:extLst>
      <p:ext uri="{BB962C8B-B14F-4D97-AF65-F5344CB8AC3E}">
        <p14:creationId xmlns="" xmlns:p14="http://schemas.microsoft.com/office/powerpoint/2010/main" val="35822471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95800" y="533400"/>
            <a:ext cx="3048000"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INTRODUCTION</a:t>
            </a:r>
          </a:p>
        </p:txBody>
      </p:sp>
      <p:sp>
        <p:nvSpPr>
          <p:cNvPr id="5" name="TextBox 4"/>
          <p:cNvSpPr txBox="1"/>
          <p:nvPr/>
        </p:nvSpPr>
        <p:spPr>
          <a:xfrm>
            <a:off x="228600" y="914400"/>
            <a:ext cx="11734800" cy="6038641"/>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Memory Arrays are classified into Random Access Memory and Serial Access Memory, In which Static RAM is Volatile memory.</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Since SRAM is a volatile memory, offers an advantage over non-volatile DRAM memory which is slower and requires periodic refresh cycles. </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This makes SRAM cells a fundamental building block of modern computing systems and a key technology for achieving high-speed data processing. </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SRAM is mainly used for the cache memory in microprocessors, mainframe computers, engineering workstations due to high speed and low power consumption. </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As we move down the hierarchy, capacity increases significantly (DRAM), but speed decreases. </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Other memory technologies like DRAM offer better cost-effectiveness for larger capacity needs, while SRAM excels in speed-critical applications.</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SRAM is used as Cache memory which is very fast and used to speed up the task of processor and memory interface.</a:t>
            </a:r>
            <a:endParaRPr lang="en-US" sz="2000" dirty="0">
              <a:latin typeface="Times New Roman" panose="02020603050405020304" pitchFamily="18" charset="0"/>
              <a:cs typeface="Times New Roman" panose="02020603050405020304" pitchFamily="18" charset="0"/>
            </a:endParaRPr>
          </a:p>
        </p:txBody>
      </p:sp>
      <p:sp>
        <p:nvSpPr>
          <p:cNvPr id="6" name="Rectangle 5"/>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BANGALORE INSTITUTE OF TECHNOLOGY</a:t>
            </a:r>
          </a:p>
        </p:txBody>
      </p:sp>
    </p:spTree>
    <p:extLst>
      <p:ext uri="{BB962C8B-B14F-4D97-AF65-F5344CB8AC3E}">
        <p14:creationId xmlns:p14="http://schemas.microsoft.com/office/powerpoint/2010/main" xmlns="" val="29801801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BANGALORE INSTITUTE OF TECHNOLOGY</a:t>
            </a:r>
          </a:p>
        </p:txBody>
      </p:sp>
      <p:sp>
        <p:nvSpPr>
          <p:cNvPr id="3" name="Rectangle 2"/>
          <p:cNvSpPr/>
          <p:nvPr/>
        </p:nvSpPr>
        <p:spPr>
          <a:xfrm>
            <a:off x="0" y="647700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graphicFrame>
        <p:nvGraphicFramePr>
          <p:cNvPr id="5" name="Table 4">
            <a:extLst>
              <a:ext uri="{FF2B5EF4-FFF2-40B4-BE49-F238E27FC236}">
                <a16:creationId xmlns:a16="http://schemas.microsoft.com/office/drawing/2014/main" xmlns="" id="{86A1AA66-8B52-073A-8889-9B3ADE6B028A}"/>
              </a:ext>
            </a:extLst>
          </p:cNvPr>
          <p:cNvGraphicFramePr>
            <a:graphicFrameLocks noGrp="1"/>
          </p:cNvGraphicFramePr>
          <p:nvPr>
            <p:extLst>
              <p:ext uri="{D42A27DB-BD31-4B8C-83A1-F6EECF244321}">
                <p14:modId xmlns:p14="http://schemas.microsoft.com/office/powerpoint/2010/main" xmlns="" val="183490361"/>
              </p:ext>
            </p:extLst>
          </p:nvPr>
        </p:nvGraphicFramePr>
        <p:xfrm>
          <a:off x="190500" y="949345"/>
          <a:ext cx="11811000" cy="5389638"/>
        </p:xfrm>
        <a:graphic>
          <a:graphicData uri="http://schemas.openxmlformats.org/drawingml/2006/table">
            <a:tbl>
              <a:tblPr firstRow="1" bandRow="1">
                <a:tableStyleId>{5C22544A-7EE6-4342-B048-85BDC9FD1C3A}</a:tableStyleId>
              </a:tblPr>
              <a:tblGrid>
                <a:gridCol w="850174">
                  <a:extLst>
                    <a:ext uri="{9D8B030D-6E8A-4147-A177-3AD203B41FA5}">
                      <a16:colId xmlns:a16="http://schemas.microsoft.com/office/drawing/2014/main" xmlns="" val="951928072"/>
                    </a:ext>
                  </a:extLst>
                </a:gridCol>
                <a:gridCol w="1959066">
                  <a:extLst>
                    <a:ext uri="{9D8B030D-6E8A-4147-A177-3AD203B41FA5}">
                      <a16:colId xmlns:a16="http://schemas.microsoft.com/office/drawing/2014/main" xmlns="" val="2031879694"/>
                    </a:ext>
                  </a:extLst>
                </a:gridCol>
                <a:gridCol w="1828800">
                  <a:extLst>
                    <a:ext uri="{9D8B030D-6E8A-4147-A177-3AD203B41FA5}">
                      <a16:colId xmlns:a16="http://schemas.microsoft.com/office/drawing/2014/main" xmlns="" val="575868548"/>
                    </a:ext>
                  </a:extLst>
                </a:gridCol>
                <a:gridCol w="1447800">
                  <a:extLst>
                    <a:ext uri="{9D8B030D-6E8A-4147-A177-3AD203B41FA5}">
                      <a16:colId xmlns:a16="http://schemas.microsoft.com/office/drawing/2014/main" xmlns="" val="114857632"/>
                    </a:ext>
                  </a:extLst>
                </a:gridCol>
                <a:gridCol w="2971800">
                  <a:extLst>
                    <a:ext uri="{9D8B030D-6E8A-4147-A177-3AD203B41FA5}">
                      <a16:colId xmlns:a16="http://schemas.microsoft.com/office/drawing/2014/main" xmlns="" val="3950616365"/>
                    </a:ext>
                  </a:extLst>
                </a:gridCol>
                <a:gridCol w="2753360">
                  <a:extLst>
                    <a:ext uri="{9D8B030D-6E8A-4147-A177-3AD203B41FA5}">
                      <a16:colId xmlns:a16="http://schemas.microsoft.com/office/drawing/2014/main" xmlns="" val="4066962115"/>
                    </a:ext>
                  </a:extLst>
                </a:gridCol>
              </a:tblGrid>
              <a:tr h="858762">
                <a:tc>
                  <a:txBody>
                    <a:bodyPr/>
                    <a:lstStyle/>
                    <a:p>
                      <a:r>
                        <a:rPr lang="en-IN" dirty="0"/>
                        <a:t>SL.</a:t>
                      </a:r>
                    </a:p>
                    <a:p>
                      <a:r>
                        <a:rPr lang="en-IN" dirty="0"/>
                        <a:t>No</a:t>
                      </a:r>
                    </a:p>
                  </a:txBody>
                  <a:tcPr/>
                </a:tc>
                <a:tc>
                  <a:txBody>
                    <a:bodyPr/>
                    <a:lstStyle/>
                    <a:p>
                      <a:r>
                        <a:rPr lang="en-IN" sz="1800" b="1" dirty="0">
                          <a:solidFill>
                            <a:srgbClr val="FFFFFF"/>
                          </a:solidFill>
                          <a:latin typeface="Times New Roman"/>
                          <a:cs typeface="Times New Roman"/>
                        </a:rPr>
                        <a:t>Title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spc="-5" dirty="0">
                          <a:solidFill>
                            <a:srgbClr val="FFFFFF"/>
                          </a:solidFill>
                          <a:latin typeface="Times New Roman"/>
                          <a:cs typeface="Times New Roman"/>
                        </a:rPr>
                        <a:t>Author</a:t>
                      </a:r>
                      <a:endParaRPr lang="en-IN" sz="1800" dirty="0">
                        <a:latin typeface="Times New Roman"/>
                        <a:cs typeface="Times New Roman"/>
                      </a:endParaRP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spc="-5" dirty="0">
                          <a:solidFill>
                            <a:srgbClr val="FFFFFF"/>
                          </a:solidFill>
                          <a:latin typeface="Times New Roman"/>
                          <a:cs typeface="Times New Roman"/>
                        </a:rPr>
                        <a:t>Year of </a:t>
                      </a:r>
                      <a:r>
                        <a:rPr lang="en-IN" sz="1800" b="1" dirty="0">
                          <a:solidFill>
                            <a:srgbClr val="FFFFFF"/>
                          </a:solidFill>
                          <a:latin typeface="Times New Roman"/>
                          <a:cs typeface="Times New Roman"/>
                        </a:rPr>
                        <a:t> Pu</a:t>
                      </a:r>
                      <a:r>
                        <a:rPr lang="en-IN" sz="1800" b="1" spc="-10" dirty="0">
                          <a:solidFill>
                            <a:srgbClr val="FFFFFF"/>
                          </a:solidFill>
                          <a:latin typeface="Times New Roman"/>
                          <a:cs typeface="Times New Roman"/>
                        </a:rPr>
                        <a:t>b</a:t>
                      </a:r>
                      <a:r>
                        <a:rPr lang="en-IN" sz="1800" b="1" dirty="0">
                          <a:solidFill>
                            <a:srgbClr val="FFFFFF"/>
                          </a:solidFill>
                          <a:latin typeface="Times New Roman"/>
                          <a:cs typeface="Times New Roman"/>
                        </a:rPr>
                        <a:t>l</a:t>
                      </a:r>
                      <a:r>
                        <a:rPr lang="en-IN" sz="1800" b="1" spc="5" dirty="0">
                          <a:solidFill>
                            <a:srgbClr val="FFFFFF"/>
                          </a:solidFill>
                          <a:latin typeface="Times New Roman"/>
                          <a:cs typeface="Times New Roman"/>
                        </a:rPr>
                        <a:t>i</a:t>
                      </a:r>
                      <a:r>
                        <a:rPr lang="en-IN" sz="1800" b="1" dirty="0">
                          <a:solidFill>
                            <a:srgbClr val="FFFFFF"/>
                          </a:solidFill>
                          <a:latin typeface="Times New Roman"/>
                          <a:cs typeface="Times New Roman"/>
                        </a:rPr>
                        <a:t>cation</a:t>
                      </a:r>
                      <a:endParaRPr lang="en-IN" sz="1800" dirty="0">
                        <a:latin typeface="Times New Roman"/>
                        <a:cs typeface="Times New Roman"/>
                      </a:endParaRP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dirty="0">
                          <a:solidFill>
                            <a:srgbClr val="FFFFFF"/>
                          </a:solidFill>
                          <a:latin typeface="Times New Roman"/>
                          <a:cs typeface="Times New Roman"/>
                        </a:rPr>
                        <a:t>          M</a:t>
                      </a:r>
                      <a:r>
                        <a:rPr lang="en-IN" sz="1800" b="1" spc="5" dirty="0">
                          <a:solidFill>
                            <a:srgbClr val="FFFFFF"/>
                          </a:solidFill>
                          <a:latin typeface="Times New Roman"/>
                          <a:cs typeface="Times New Roman"/>
                        </a:rPr>
                        <a:t>e</a:t>
                      </a:r>
                      <a:r>
                        <a:rPr lang="en-IN" sz="1800" b="1" dirty="0">
                          <a:solidFill>
                            <a:srgbClr val="FFFFFF"/>
                          </a:solidFill>
                          <a:latin typeface="Times New Roman"/>
                          <a:cs typeface="Times New Roman"/>
                        </a:rPr>
                        <a:t>tho</a:t>
                      </a:r>
                      <a:r>
                        <a:rPr lang="en-IN" sz="1800" b="1" spc="-10" dirty="0">
                          <a:solidFill>
                            <a:srgbClr val="FFFFFF"/>
                          </a:solidFill>
                          <a:latin typeface="Times New Roman"/>
                          <a:cs typeface="Times New Roman"/>
                        </a:rPr>
                        <a:t>d</a:t>
                      </a:r>
                      <a:r>
                        <a:rPr lang="en-IN" sz="1800" b="1" dirty="0">
                          <a:solidFill>
                            <a:srgbClr val="FFFFFF"/>
                          </a:solidFill>
                          <a:latin typeface="Times New Roman"/>
                          <a:cs typeface="Times New Roman"/>
                        </a:rPr>
                        <a:t>ology</a:t>
                      </a:r>
                      <a:endParaRPr lang="en-IN" sz="1800" dirty="0">
                        <a:latin typeface="Times New Roman"/>
                        <a:cs typeface="Times New Roman"/>
                      </a:endParaRP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dirty="0">
                          <a:solidFill>
                            <a:srgbClr val="FFFFFF"/>
                          </a:solidFill>
                          <a:latin typeface="Times New Roman"/>
                          <a:cs typeface="Times New Roman"/>
                        </a:rPr>
                        <a:t>Inference</a:t>
                      </a:r>
                      <a:endParaRPr lang="en-IN" sz="1800" dirty="0">
                        <a:latin typeface="Times New Roman"/>
                        <a:cs typeface="Times New Roman"/>
                      </a:endParaRPr>
                    </a:p>
                    <a:p>
                      <a:endParaRPr lang="en-IN" dirty="0"/>
                    </a:p>
                  </a:txBody>
                  <a:tcPr/>
                </a:tc>
                <a:extLst>
                  <a:ext uri="{0D108BD9-81ED-4DB2-BD59-A6C34878D82A}">
                    <a16:rowId xmlns:a16="http://schemas.microsoft.com/office/drawing/2014/main" xmlns="" val="180133622"/>
                  </a:ext>
                </a:extLst>
              </a:tr>
              <a:tr h="2146905">
                <a:tc>
                  <a:txBody>
                    <a:bodyPr/>
                    <a:lstStyle/>
                    <a:p>
                      <a:r>
                        <a:rPr lang="en-IN" dirty="0"/>
                        <a:t>1</a:t>
                      </a:r>
                    </a:p>
                  </a:txBody>
                  <a:tcPr/>
                </a:tc>
                <a:tc>
                  <a:txBody>
                    <a:bodyPr/>
                    <a:lstStyle/>
                    <a:p>
                      <a:r>
                        <a:rPr lang="en-US" dirty="0">
                          <a:latin typeface="Times New Roman" panose="02020603050405020304" pitchFamily="18" charset="0"/>
                          <a:cs typeface="Times New Roman" panose="02020603050405020304" pitchFamily="18" charset="0"/>
                        </a:rPr>
                        <a:t>Analysis of Power, Delay and SNM of 6T &amp; 8T SRAM Cells.</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err="1">
                          <a:latin typeface="Times New Roman" panose="02020603050405020304" pitchFamily="18" charset="0"/>
                          <a:cs typeface="Times New Roman" panose="02020603050405020304" pitchFamily="18" charset="0"/>
                        </a:rPr>
                        <a:t>Vibhash</a:t>
                      </a:r>
                      <a:r>
                        <a:rPr lang="en-IN" dirty="0">
                          <a:latin typeface="Times New Roman" panose="02020603050405020304" pitchFamily="18" charset="0"/>
                          <a:cs typeface="Times New Roman" panose="02020603050405020304" pitchFamily="18" charset="0"/>
                        </a:rPr>
                        <a:t> Choudhary, Dharmendra Singh Yadav</a:t>
                      </a:r>
                    </a:p>
                  </a:txBody>
                  <a:tcPr/>
                </a:tc>
                <a:tc>
                  <a:txBody>
                    <a:bodyPr/>
                    <a:lstStyle/>
                    <a:p>
                      <a:r>
                        <a:rPr lang="en-IN" dirty="0">
                          <a:latin typeface="Times New Roman" panose="02020603050405020304" pitchFamily="18" charset="0"/>
                          <a:cs typeface="Times New Roman" panose="02020603050405020304" pitchFamily="18" charset="0"/>
                        </a:rPr>
                        <a:t>2022</a:t>
                      </a:r>
                    </a:p>
                    <a:p>
                      <a:r>
                        <a:rPr lang="en-IN" dirty="0">
                          <a:latin typeface="Times New Roman" panose="02020603050405020304" pitchFamily="18" charset="0"/>
                          <a:cs typeface="Times New Roman" panose="02020603050405020304" pitchFamily="18" charset="0"/>
                        </a:rPr>
                        <a:t>IEEE</a:t>
                      </a:r>
                    </a:p>
                  </a:txBody>
                  <a:tcPr/>
                </a:tc>
                <a:tc>
                  <a:txBody>
                    <a:bodyPr/>
                    <a:lstStyle/>
                    <a:p>
                      <a:r>
                        <a:rPr lang="en-US" dirty="0">
                          <a:latin typeface="Times New Roman" panose="02020603050405020304" pitchFamily="18" charset="0"/>
                          <a:cs typeface="Times New Roman" panose="02020603050405020304" pitchFamily="18" charset="0"/>
                        </a:rPr>
                        <a:t>The variation of average power consumption and delay has been observed as an operation of the supply voltage</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Results can vary depending on the chosen CMOS process technology (e.g., 45nm vs. 130nm). The paper might not address this dependence</a:t>
                      </a:r>
                      <a:r>
                        <a:rPr lang="en-US" dirty="0"/>
                        <a:t>.</a:t>
                      </a:r>
                      <a:endParaRPr lang="en-IN" dirty="0"/>
                    </a:p>
                  </a:txBody>
                  <a:tcPr/>
                </a:tc>
                <a:extLst>
                  <a:ext uri="{0D108BD9-81ED-4DB2-BD59-A6C34878D82A}">
                    <a16:rowId xmlns:a16="http://schemas.microsoft.com/office/drawing/2014/main" xmlns="" val="380736841"/>
                  </a:ext>
                </a:extLst>
              </a:tr>
              <a:tr h="2328333">
                <a:tc>
                  <a:txBody>
                    <a:bodyPr/>
                    <a:lstStyle/>
                    <a:p>
                      <a:r>
                        <a:rPr lang="en-IN" dirty="0"/>
                        <a:t>2</a:t>
                      </a:r>
                    </a:p>
                  </a:txBody>
                  <a:tcPr/>
                </a:tc>
                <a:tc>
                  <a:txBody>
                    <a:bodyPr/>
                    <a:lstStyle/>
                    <a:p>
                      <a:r>
                        <a:rPr lang="en-IN" dirty="0">
                          <a:latin typeface="Times New Roman" panose="02020603050405020304" pitchFamily="18" charset="0"/>
                          <a:cs typeface="Times New Roman" panose="02020603050405020304" pitchFamily="18" charset="0"/>
                        </a:rPr>
                        <a:t>An analytical access time model for on-chip cache memories</a:t>
                      </a:r>
                    </a:p>
                  </a:txBody>
                  <a:tcPr/>
                </a:tc>
                <a:tc>
                  <a:txBody>
                    <a:bodyPr/>
                    <a:lstStyle/>
                    <a:p>
                      <a:r>
                        <a:rPr lang="en-IN" dirty="0">
                          <a:latin typeface="Times New Roman" panose="02020603050405020304" pitchFamily="18" charset="0"/>
                          <a:cs typeface="Times New Roman" panose="02020603050405020304" pitchFamily="18" charset="0"/>
                        </a:rPr>
                        <a:t>T. Wada, S. Rajan, and S. Przybylski</a:t>
                      </a:r>
                    </a:p>
                  </a:txBody>
                  <a:tcPr/>
                </a:tc>
                <a:tc>
                  <a:txBody>
                    <a:bodyPr/>
                    <a:lstStyle/>
                    <a:p>
                      <a:r>
                        <a:rPr lang="en-IN" dirty="0">
                          <a:latin typeface="Times New Roman" panose="02020603050405020304" pitchFamily="18" charset="0"/>
                          <a:cs typeface="Times New Roman" panose="02020603050405020304" pitchFamily="18" charset="0"/>
                        </a:rPr>
                        <a:t>2019</a:t>
                      </a:r>
                    </a:p>
                    <a:p>
                      <a:r>
                        <a:rPr lang="en-IN" dirty="0">
                          <a:latin typeface="Times New Roman" panose="02020603050405020304" pitchFamily="18" charset="0"/>
                          <a:cs typeface="Times New Roman" panose="02020603050405020304" pitchFamily="18" charset="0"/>
                        </a:rPr>
                        <a:t>IEEE</a:t>
                      </a:r>
                    </a:p>
                  </a:txBody>
                  <a:tcPr/>
                </a:tc>
                <a:tc>
                  <a:txBody>
                    <a:bodyPr/>
                    <a:lstStyle/>
                    <a:p>
                      <a:r>
                        <a:rPr lang="en-US" dirty="0">
                          <a:latin typeface="Times New Roman" panose="02020603050405020304" pitchFamily="18" charset="0"/>
                          <a:cs typeface="Times New Roman" panose="02020603050405020304" pitchFamily="18" charset="0"/>
                        </a:rPr>
                        <a:t>Considered configuration, organization, and process parameters for formulation of the access time of on chip cache</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It doesn’t consider interconnect delays and tag paths, for each delay stage it assumes a step input waveform, and overgeneralized delay models and circuit models</a:t>
                      </a:r>
                      <a:r>
                        <a:rPr lang="en-US" dirty="0"/>
                        <a:t>.</a:t>
                      </a:r>
                      <a:endParaRPr lang="en-IN" dirty="0"/>
                    </a:p>
                  </a:txBody>
                  <a:tcPr/>
                </a:tc>
                <a:extLst>
                  <a:ext uri="{0D108BD9-81ED-4DB2-BD59-A6C34878D82A}">
                    <a16:rowId xmlns:a16="http://schemas.microsoft.com/office/drawing/2014/main" xmlns="" val="2416845844"/>
                  </a:ext>
                </a:extLst>
              </a:tr>
            </a:tbl>
          </a:graphicData>
        </a:graphic>
      </p:graphicFrame>
      <p:sp>
        <p:nvSpPr>
          <p:cNvPr id="4" name="TextBox 3">
            <a:extLst>
              <a:ext uri="{FF2B5EF4-FFF2-40B4-BE49-F238E27FC236}">
                <a16:creationId xmlns:a16="http://schemas.microsoft.com/office/drawing/2014/main" xmlns="" id="{B8027A6A-239B-A41E-CE8F-52DD6192A57C}"/>
              </a:ext>
            </a:extLst>
          </p:cNvPr>
          <p:cNvSpPr txBox="1"/>
          <p:nvPr/>
        </p:nvSpPr>
        <p:spPr>
          <a:xfrm>
            <a:off x="4191000" y="465248"/>
            <a:ext cx="3581400"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LITERATURE SURVEY</a:t>
            </a:r>
          </a:p>
        </p:txBody>
      </p:sp>
    </p:spTree>
    <p:extLst>
      <p:ext uri="{BB962C8B-B14F-4D97-AF65-F5344CB8AC3E}">
        <p14:creationId xmlns:p14="http://schemas.microsoft.com/office/powerpoint/2010/main" xmlns="" val="23517986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BANGALORE INSTITUTE OF TECHNOLOGY</a:t>
            </a:r>
          </a:p>
        </p:txBody>
      </p:sp>
      <p:sp>
        <p:nvSpPr>
          <p:cNvPr id="3" name="Rectangle 2"/>
          <p:cNvSpPr/>
          <p:nvPr/>
        </p:nvSpPr>
        <p:spPr>
          <a:xfrm>
            <a:off x="0" y="6477000"/>
            <a:ext cx="12192000" cy="381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DEPARTMENT OF ELECTRONICS AND COMMUNICATION ENGINEERING</a:t>
            </a:r>
          </a:p>
        </p:txBody>
      </p:sp>
      <p:graphicFrame>
        <p:nvGraphicFramePr>
          <p:cNvPr id="5" name="Table 4">
            <a:extLst>
              <a:ext uri="{FF2B5EF4-FFF2-40B4-BE49-F238E27FC236}">
                <a16:creationId xmlns:a16="http://schemas.microsoft.com/office/drawing/2014/main" xmlns="" id="{AF44CCBE-2852-7CB1-0DC3-7C15C062DC35}"/>
              </a:ext>
            </a:extLst>
          </p:cNvPr>
          <p:cNvGraphicFramePr>
            <a:graphicFrameLocks noGrp="1"/>
          </p:cNvGraphicFramePr>
          <p:nvPr>
            <p:extLst>
              <p:ext uri="{D42A27DB-BD31-4B8C-83A1-F6EECF244321}">
                <p14:modId xmlns:p14="http://schemas.microsoft.com/office/powerpoint/2010/main" xmlns="" val="115198827"/>
              </p:ext>
            </p:extLst>
          </p:nvPr>
        </p:nvGraphicFramePr>
        <p:xfrm>
          <a:off x="228600" y="533400"/>
          <a:ext cx="11658601" cy="5486400"/>
        </p:xfrm>
        <a:graphic>
          <a:graphicData uri="http://schemas.openxmlformats.org/drawingml/2006/table">
            <a:tbl>
              <a:tblPr firstRow="1" bandRow="1">
                <a:tableStyleId>{5C22544A-7EE6-4342-B048-85BDC9FD1C3A}</a:tableStyleId>
              </a:tblPr>
              <a:tblGrid>
                <a:gridCol w="732933">
                  <a:extLst>
                    <a:ext uri="{9D8B030D-6E8A-4147-A177-3AD203B41FA5}">
                      <a16:colId xmlns:a16="http://schemas.microsoft.com/office/drawing/2014/main" xmlns="" val="2780725628"/>
                    </a:ext>
                  </a:extLst>
                </a:gridCol>
                <a:gridCol w="1825080">
                  <a:extLst>
                    <a:ext uri="{9D8B030D-6E8A-4147-A177-3AD203B41FA5}">
                      <a16:colId xmlns:a16="http://schemas.microsoft.com/office/drawing/2014/main" xmlns="" val="3342663632"/>
                    </a:ext>
                  </a:extLst>
                </a:gridCol>
                <a:gridCol w="2275147">
                  <a:extLst>
                    <a:ext uri="{9D8B030D-6E8A-4147-A177-3AD203B41FA5}">
                      <a16:colId xmlns:a16="http://schemas.microsoft.com/office/drawing/2014/main" xmlns="" val="3617376351"/>
                    </a:ext>
                  </a:extLst>
                </a:gridCol>
                <a:gridCol w="2275147">
                  <a:extLst>
                    <a:ext uri="{9D8B030D-6E8A-4147-A177-3AD203B41FA5}">
                      <a16:colId xmlns:a16="http://schemas.microsoft.com/office/drawing/2014/main" xmlns="" val="2574274947"/>
                    </a:ext>
                  </a:extLst>
                </a:gridCol>
                <a:gridCol w="2275147">
                  <a:extLst>
                    <a:ext uri="{9D8B030D-6E8A-4147-A177-3AD203B41FA5}">
                      <a16:colId xmlns:a16="http://schemas.microsoft.com/office/drawing/2014/main" xmlns="" val="3612927642"/>
                    </a:ext>
                  </a:extLst>
                </a:gridCol>
                <a:gridCol w="2275147">
                  <a:extLst>
                    <a:ext uri="{9D8B030D-6E8A-4147-A177-3AD203B41FA5}">
                      <a16:colId xmlns:a16="http://schemas.microsoft.com/office/drawing/2014/main" xmlns="" val="2251704618"/>
                    </a:ext>
                  </a:extLst>
                </a:gridCol>
              </a:tblGrid>
              <a:tr h="2743200">
                <a:tc>
                  <a:txBody>
                    <a:bodyPr/>
                    <a:lstStyle/>
                    <a:p>
                      <a:r>
                        <a:rPr lang="en-IN" b="0" dirty="0">
                          <a:solidFill>
                            <a:schemeClr val="tx1"/>
                          </a:solidFill>
                          <a:latin typeface="Times New Roman" panose="02020603050405020304" pitchFamily="18" charset="0"/>
                          <a:cs typeface="Times New Roman" panose="02020603050405020304" pitchFamily="18" charset="0"/>
                        </a:rPr>
                        <a:t>3</a:t>
                      </a:r>
                    </a:p>
                  </a:txBody>
                  <a:tcPr>
                    <a:solidFill>
                      <a:schemeClr val="accent1">
                        <a:lumMod val="40000"/>
                        <a:lumOff val="60000"/>
                      </a:schemeClr>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Static Noise Margin Analysis of SRAM Cell For High Speed Application</a:t>
                      </a:r>
                      <a:endParaRPr lang="en-IN" b="0" dirty="0">
                        <a:solidFill>
                          <a:schemeClr val="tx1"/>
                        </a:solidFill>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Debasis Mukherjee, Hemanta Kr.Mondal</a:t>
                      </a:r>
                      <a:endParaRPr lang="en-IN" b="0" dirty="0">
                        <a:solidFill>
                          <a:schemeClr val="tx1"/>
                        </a:solidFill>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r>
                        <a:rPr lang="en-IN" b="0" dirty="0">
                          <a:solidFill>
                            <a:schemeClr val="tx1"/>
                          </a:solidFill>
                          <a:latin typeface="Times New Roman" panose="02020603050405020304" pitchFamily="18" charset="0"/>
                          <a:cs typeface="Times New Roman" panose="02020603050405020304" pitchFamily="18" charset="0"/>
                        </a:rPr>
                        <a:t>2021</a:t>
                      </a:r>
                    </a:p>
                    <a:p>
                      <a:r>
                        <a:rPr lang="en-US" b="0" dirty="0">
                          <a:solidFill>
                            <a:schemeClr val="tx1"/>
                          </a:solidFill>
                          <a:latin typeface="Times New Roman" panose="02020603050405020304" pitchFamily="18" charset="0"/>
                          <a:cs typeface="Times New Roman" panose="02020603050405020304" pitchFamily="18" charset="0"/>
                        </a:rPr>
                        <a:t>IJCSI</a:t>
                      </a:r>
                      <a:endParaRPr lang="en-IN" b="0" dirty="0">
                        <a:solidFill>
                          <a:schemeClr val="tx1"/>
                        </a:solidFill>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The butterfly method to calculate static noise margin, write noise margin and read noise margin of a 6T SRAM cell</a:t>
                      </a:r>
                      <a:endParaRPr lang="en-IN" b="0" dirty="0">
                        <a:solidFill>
                          <a:schemeClr val="tx1"/>
                        </a:solidFill>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r>
                        <a:rPr lang="en-IN" b="0" dirty="0">
                          <a:solidFill>
                            <a:schemeClr val="tx1"/>
                          </a:solidFill>
                          <a:latin typeface="Times New Roman" panose="02020603050405020304" pitchFamily="18" charset="0"/>
                          <a:cs typeface="Times New Roman" panose="02020603050405020304" pitchFamily="18" charset="0"/>
                        </a:rPr>
                        <a:t>Primary issues like poor stability, process variation tolerance in SRAM designs.</a:t>
                      </a:r>
                    </a:p>
                  </a:txBody>
                  <a:tcPr>
                    <a:solidFill>
                      <a:schemeClr val="accent1">
                        <a:lumMod val="40000"/>
                        <a:lumOff val="60000"/>
                      </a:schemeClr>
                    </a:solidFill>
                  </a:tcPr>
                </a:tc>
                <a:extLst>
                  <a:ext uri="{0D108BD9-81ED-4DB2-BD59-A6C34878D82A}">
                    <a16:rowId xmlns:a16="http://schemas.microsoft.com/office/drawing/2014/main" xmlns="" val="971895916"/>
                  </a:ext>
                </a:extLst>
              </a:tr>
              <a:tr h="2743200">
                <a:tc>
                  <a:txBody>
                    <a:bodyPr/>
                    <a:lstStyle/>
                    <a:p>
                      <a:r>
                        <a:rPr lang="en-IN" dirty="0">
                          <a:latin typeface="Times New Roman" panose="02020603050405020304" pitchFamily="18" charset="0"/>
                          <a:cs typeface="Times New Roman" panose="02020603050405020304" pitchFamily="18" charset="0"/>
                        </a:rPr>
                        <a:t>4</a:t>
                      </a:r>
                    </a:p>
                  </a:txBody>
                  <a:tcPr/>
                </a:tc>
                <a:tc>
                  <a:txBody>
                    <a:bodyPr/>
                    <a:lstStyle/>
                    <a:p>
                      <a:r>
                        <a:rPr lang="en-US" dirty="0">
                          <a:latin typeface="Times New Roman" panose="02020603050405020304" pitchFamily="18" charset="0"/>
                          <a:cs typeface="Times New Roman" panose="02020603050405020304" pitchFamily="18" charset="0"/>
                        </a:rPr>
                        <a:t>Ultra Low Power SRAM Cell for High Speed Application using 90nm CMOS Technology</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Hansraj, Ajay Rana </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2020</a:t>
                      </a:r>
                    </a:p>
                  </a:txBody>
                  <a:tcPr/>
                </a:tc>
                <a:tc>
                  <a:txBody>
                    <a:bodyPr/>
                    <a:lstStyle/>
                    <a:p>
                      <a:r>
                        <a:rPr lang="en-US" dirty="0">
                          <a:latin typeface="Times New Roman" panose="02020603050405020304" pitchFamily="18" charset="0"/>
                          <a:cs typeface="Times New Roman" panose="02020603050405020304" pitchFamily="18" charset="0"/>
                        </a:rPr>
                        <a:t>Improved charging and discharging times for higher operating frequencies </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Does not provide specific details about the read and write access times and area overhead due to an increase in the number of transistors. </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098717312"/>
                  </a:ext>
                </a:extLst>
              </a:tr>
            </a:tbl>
          </a:graphicData>
        </a:graphic>
      </p:graphicFrame>
    </p:spTree>
    <p:extLst>
      <p:ext uri="{BB962C8B-B14F-4D97-AF65-F5344CB8AC3E}">
        <p14:creationId xmlns:p14="http://schemas.microsoft.com/office/powerpoint/2010/main" xmlns="" val="12438849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8056</TotalTime>
  <Words>2923</Words>
  <Application>Microsoft Office PowerPoint</Application>
  <PresentationFormat>Custom</PresentationFormat>
  <Paragraphs>366</Paragraphs>
  <Slides>41</Slides>
  <Notes>16</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Computer</dc:creator>
  <cp:lastModifiedBy>hp</cp:lastModifiedBy>
  <cp:revision>91</cp:revision>
  <dcterms:created xsi:type="dcterms:W3CDTF">2006-08-16T00:00:00Z</dcterms:created>
  <dcterms:modified xsi:type="dcterms:W3CDTF">2024-05-27T03:08:12Z</dcterms:modified>
</cp:coreProperties>
</file>